
<file path=[Content_Types].xml><?xml version="1.0" encoding="utf-8"?>
<Types xmlns="http://schemas.openxmlformats.org/package/2006/content-types">
  <Default Extension="jpeg" ContentType="image/jpeg"/>
  <Default Extension="MOV" ContentType="video/quicktime"/>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3"/>
  </p:notesMasterIdLst>
  <p:sldIdLst>
    <p:sldId id="279" r:id="rId2"/>
    <p:sldId id="257" r:id="rId3"/>
    <p:sldId id="282" r:id="rId4"/>
    <p:sldId id="259" r:id="rId5"/>
    <p:sldId id="273" r:id="rId6"/>
    <p:sldId id="281" r:id="rId7"/>
    <p:sldId id="285" r:id="rId8"/>
    <p:sldId id="261" r:id="rId9"/>
    <p:sldId id="276" r:id="rId10"/>
    <p:sldId id="278" r:id="rId11"/>
    <p:sldId id="286" r:id="rId12"/>
    <p:sldId id="269" r:id="rId13"/>
    <p:sldId id="293" r:id="rId14"/>
    <p:sldId id="277" r:id="rId15"/>
    <p:sldId id="271" r:id="rId16"/>
    <p:sldId id="284" r:id="rId17"/>
    <p:sldId id="264" r:id="rId18"/>
    <p:sldId id="262" r:id="rId19"/>
    <p:sldId id="290" r:id="rId20"/>
    <p:sldId id="263" r:id="rId21"/>
    <p:sldId id="265" r:id="rId22"/>
    <p:sldId id="266" r:id="rId23"/>
    <p:sldId id="280" r:id="rId24"/>
    <p:sldId id="283" r:id="rId25"/>
    <p:sldId id="267" r:id="rId26"/>
    <p:sldId id="295" r:id="rId27"/>
    <p:sldId id="291" r:id="rId28"/>
    <p:sldId id="275" r:id="rId29"/>
    <p:sldId id="294" r:id="rId30"/>
    <p:sldId id="296" r:id="rId31"/>
    <p:sldId id="292" r:id="rId32"/>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8D4D3"/>
    <a:srgbClr val="230647"/>
    <a:srgbClr val="EDEDED"/>
    <a:srgbClr val="F3F5F2"/>
    <a:srgbClr val="B6C1C5"/>
    <a:srgbClr val="818076"/>
    <a:srgbClr val="F7F9E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62" d="100"/>
          <a:sy n="62" d="100"/>
        </p:scale>
        <p:origin x="828"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894EDFD-0E3F-4932-A66B-996EB212D68D}" type="doc">
      <dgm:prSet loTypeId="urn:microsoft.com/office/officeart/2005/8/layout/chevron1" loCatId="process" qsTypeId="urn:microsoft.com/office/officeart/2005/8/quickstyle/simple1" qsCatId="simple" csTypeId="urn:microsoft.com/office/officeart/2005/8/colors/accent1_2" csCatId="accent1" phldr="1"/>
      <dgm:spPr/>
    </dgm:pt>
    <dgm:pt modelId="{3A278622-C0CA-46D3-B638-E38607D060AF}">
      <dgm:prSet phldrT="[テキスト]" custT="1"/>
      <dgm:spPr>
        <a:solidFill>
          <a:srgbClr val="B8D4D3"/>
        </a:solidFill>
        <a:ln>
          <a:noFill/>
        </a:ln>
      </dgm:spPr>
      <dgm:t>
        <a:bodyPr/>
        <a:lstStyle/>
        <a:p>
          <a:r>
            <a:rPr lang="ja-JP" altLang="en-US" sz="1600" dirty="0">
              <a:solidFill>
                <a:schemeClr val="tx1"/>
              </a:solidFill>
            </a:rPr>
            <a:t>ユーザー登録</a:t>
          </a:r>
          <a:endParaRPr kumimoji="1" lang="ja-JP" altLang="en-US" sz="1600" dirty="0">
            <a:solidFill>
              <a:schemeClr val="tx1"/>
            </a:solidFill>
          </a:endParaRPr>
        </a:p>
      </dgm:t>
    </dgm:pt>
    <dgm:pt modelId="{AD154080-BD7A-4198-A57E-CB95B7DBEE54}" type="parTrans" cxnId="{334BADEE-6606-4A73-AA34-A468CC745254}">
      <dgm:prSet/>
      <dgm:spPr/>
      <dgm:t>
        <a:bodyPr/>
        <a:lstStyle/>
        <a:p>
          <a:endParaRPr kumimoji="1" lang="ja-JP" altLang="en-US"/>
        </a:p>
      </dgm:t>
    </dgm:pt>
    <dgm:pt modelId="{12A763F1-670F-4465-B5F3-D3E1476A8716}" type="sibTrans" cxnId="{334BADEE-6606-4A73-AA34-A468CC745254}">
      <dgm:prSet/>
      <dgm:spPr/>
      <dgm:t>
        <a:bodyPr/>
        <a:lstStyle/>
        <a:p>
          <a:endParaRPr kumimoji="1" lang="ja-JP" altLang="en-US"/>
        </a:p>
      </dgm:t>
    </dgm:pt>
    <dgm:pt modelId="{4C358572-532F-4D21-AEF7-9F4C9A8F0E11}">
      <dgm:prSet phldrT="[テキスト]" custT="1"/>
      <dgm:spPr>
        <a:solidFill>
          <a:srgbClr val="B8D4D3"/>
        </a:solidFill>
        <a:ln>
          <a:noFill/>
        </a:ln>
      </dgm:spPr>
      <dgm:t>
        <a:bodyPr/>
        <a:lstStyle/>
        <a:p>
          <a:r>
            <a:rPr kumimoji="1" lang="ja-JP" altLang="en-US" sz="1600" dirty="0">
              <a:solidFill>
                <a:schemeClr val="tx1"/>
              </a:solidFill>
            </a:rPr>
            <a:t>持っている</a:t>
          </a:r>
          <a:endParaRPr kumimoji="1" lang="en-US" altLang="ja-JP" sz="1600" dirty="0">
            <a:solidFill>
              <a:schemeClr val="tx1"/>
            </a:solidFill>
          </a:endParaRPr>
        </a:p>
        <a:p>
          <a:r>
            <a:rPr kumimoji="1" lang="ja-JP" altLang="en-US" sz="1600" dirty="0">
              <a:solidFill>
                <a:schemeClr val="tx1"/>
              </a:solidFill>
            </a:rPr>
            <a:t>服を登録</a:t>
          </a:r>
        </a:p>
      </dgm:t>
    </dgm:pt>
    <dgm:pt modelId="{ADC24D4F-2C20-408A-A166-CE8ED4A5E955}" type="parTrans" cxnId="{99A85D14-F856-4784-B627-71CE4609B477}">
      <dgm:prSet/>
      <dgm:spPr/>
      <dgm:t>
        <a:bodyPr/>
        <a:lstStyle/>
        <a:p>
          <a:endParaRPr kumimoji="1" lang="ja-JP" altLang="en-US"/>
        </a:p>
      </dgm:t>
    </dgm:pt>
    <dgm:pt modelId="{3D9E83CA-FD4D-4FB7-ABBC-6F7C6AB6029C}" type="sibTrans" cxnId="{99A85D14-F856-4784-B627-71CE4609B477}">
      <dgm:prSet/>
      <dgm:spPr/>
      <dgm:t>
        <a:bodyPr/>
        <a:lstStyle/>
        <a:p>
          <a:endParaRPr kumimoji="1" lang="ja-JP" altLang="en-US"/>
        </a:p>
      </dgm:t>
    </dgm:pt>
    <dgm:pt modelId="{E0B553CB-DB27-4408-A5BB-6EF726D10B23}">
      <dgm:prSet phldrT="[テキスト]" custT="1"/>
      <dgm:spPr>
        <a:solidFill>
          <a:srgbClr val="B8D4D3"/>
        </a:solidFill>
        <a:ln>
          <a:noFill/>
        </a:ln>
      </dgm:spPr>
      <dgm:t>
        <a:bodyPr/>
        <a:lstStyle/>
        <a:p>
          <a:r>
            <a:rPr lang="ja-JP" altLang="en-US" sz="1400" dirty="0">
              <a:solidFill>
                <a:schemeClr val="tx1"/>
              </a:solidFill>
            </a:rPr>
            <a:t>おすすめの</a:t>
          </a:r>
          <a:endParaRPr lang="en-US" altLang="ja-JP" sz="1400" dirty="0">
            <a:solidFill>
              <a:schemeClr val="tx1"/>
            </a:solidFill>
          </a:endParaRPr>
        </a:p>
        <a:p>
          <a:r>
            <a:rPr lang="ja-JP" altLang="en-US" sz="1400" dirty="0">
              <a:solidFill>
                <a:schemeClr val="tx1"/>
              </a:solidFill>
            </a:rPr>
            <a:t>組み合わせを</a:t>
          </a:r>
          <a:endParaRPr lang="en-US" altLang="ja-JP" sz="1400" dirty="0">
            <a:solidFill>
              <a:schemeClr val="tx1"/>
            </a:solidFill>
          </a:endParaRPr>
        </a:p>
        <a:p>
          <a:r>
            <a:rPr lang="ja-JP" altLang="en-US" sz="1400" dirty="0">
              <a:solidFill>
                <a:schemeClr val="tx1"/>
              </a:solidFill>
            </a:rPr>
            <a:t>表示</a:t>
          </a:r>
          <a:endParaRPr kumimoji="1" lang="ja-JP" altLang="en-US" sz="1300" dirty="0">
            <a:solidFill>
              <a:schemeClr val="tx1"/>
            </a:solidFill>
          </a:endParaRPr>
        </a:p>
      </dgm:t>
    </dgm:pt>
    <dgm:pt modelId="{2928AC39-B9CC-4CB8-96DE-45A8054ED7C7}" type="parTrans" cxnId="{69FD52EF-1C22-4A64-A790-5A1F1A020CAA}">
      <dgm:prSet/>
      <dgm:spPr/>
      <dgm:t>
        <a:bodyPr/>
        <a:lstStyle/>
        <a:p>
          <a:endParaRPr kumimoji="1" lang="ja-JP" altLang="en-US"/>
        </a:p>
      </dgm:t>
    </dgm:pt>
    <dgm:pt modelId="{92D94AC1-8103-47EB-8549-B46996303CD5}" type="sibTrans" cxnId="{69FD52EF-1C22-4A64-A790-5A1F1A020CAA}">
      <dgm:prSet/>
      <dgm:spPr/>
      <dgm:t>
        <a:bodyPr/>
        <a:lstStyle/>
        <a:p>
          <a:endParaRPr kumimoji="1" lang="ja-JP" altLang="en-US"/>
        </a:p>
      </dgm:t>
    </dgm:pt>
    <dgm:pt modelId="{E81E696E-6379-4BE9-AFD7-B60CC44E9166}">
      <dgm:prSet phldrT="[テキスト]"/>
      <dgm:spPr>
        <a:solidFill>
          <a:srgbClr val="B8D4D3"/>
        </a:solidFill>
        <a:ln>
          <a:noFill/>
        </a:ln>
      </dgm:spPr>
      <dgm:t>
        <a:bodyPr/>
        <a:lstStyle/>
        <a:p>
          <a:r>
            <a:rPr kumimoji="1" lang="ja-JP" altLang="en-US" dirty="0">
              <a:solidFill>
                <a:schemeClr val="tx1"/>
              </a:solidFill>
            </a:rPr>
            <a:t>コーディネート</a:t>
          </a:r>
          <a:endParaRPr kumimoji="1" lang="en-US" altLang="ja-JP" dirty="0">
            <a:solidFill>
              <a:schemeClr val="tx1"/>
            </a:solidFill>
          </a:endParaRPr>
        </a:p>
        <a:p>
          <a:r>
            <a:rPr kumimoji="1" lang="ja-JP" altLang="en-US" dirty="0">
              <a:solidFill>
                <a:schemeClr val="tx1"/>
              </a:solidFill>
            </a:rPr>
            <a:t>登録</a:t>
          </a:r>
        </a:p>
      </dgm:t>
    </dgm:pt>
    <dgm:pt modelId="{9BBB28B9-3A7E-42F2-8C78-8BE6B3D4E5A9}" type="parTrans" cxnId="{96D09A6D-32D9-4200-B795-C74301A544EC}">
      <dgm:prSet/>
      <dgm:spPr/>
      <dgm:t>
        <a:bodyPr/>
        <a:lstStyle/>
        <a:p>
          <a:endParaRPr kumimoji="1" lang="ja-JP" altLang="en-US"/>
        </a:p>
      </dgm:t>
    </dgm:pt>
    <dgm:pt modelId="{38042EDE-BA61-4476-B356-D48F1C713CB1}" type="sibTrans" cxnId="{96D09A6D-32D9-4200-B795-C74301A544EC}">
      <dgm:prSet/>
      <dgm:spPr/>
      <dgm:t>
        <a:bodyPr/>
        <a:lstStyle/>
        <a:p>
          <a:endParaRPr kumimoji="1" lang="ja-JP" altLang="en-US"/>
        </a:p>
      </dgm:t>
    </dgm:pt>
    <dgm:pt modelId="{5A0539D8-6498-407E-939F-092FE9F1F423}">
      <dgm:prSet phldrT="[テキスト]" custT="1"/>
      <dgm:spPr>
        <a:solidFill>
          <a:srgbClr val="B8D4D3"/>
        </a:solidFill>
        <a:ln>
          <a:noFill/>
        </a:ln>
      </dgm:spPr>
      <dgm:t>
        <a:bodyPr/>
        <a:lstStyle/>
        <a:p>
          <a:r>
            <a:rPr kumimoji="1" lang="ja-JP" altLang="en-US" sz="1600" dirty="0">
              <a:solidFill>
                <a:schemeClr val="tx1"/>
              </a:solidFill>
            </a:rPr>
            <a:t>コーディネート履歴を確認</a:t>
          </a:r>
        </a:p>
      </dgm:t>
    </dgm:pt>
    <dgm:pt modelId="{F1C3DDAD-DBDC-4DA9-8068-81245FDE9070}" type="parTrans" cxnId="{C9B6D765-1125-4CB8-885B-B7D9CB989303}">
      <dgm:prSet/>
      <dgm:spPr/>
      <dgm:t>
        <a:bodyPr/>
        <a:lstStyle/>
        <a:p>
          <a:endParaRPr kumimoji="1" lang="ja-JP" altLang="en-US"/>
        </a:p>
      </dgm:t>
    </dgm:pt>
    <dgm:pt modelId="{6FEC9BAF-8A05-4EE7-865F-F6817F4F2A15}" type="sibTrans" cxnId="{C9B6D765-1125-4CB8-885B-B7D9CB989303}">
      <dgm:prSet/>
      <dgm:spPr/>
      <dgm:t>
        <a:bodyPr/>
        <a:lstStyle/>
        <a:p>
          <a:endParaRPr kumimoji="1" lang="ja-JP" altLang="en-US"/>
        </a:p>
      </dgm:t>
    </dgm:pt>
    <dgm:pt modelId="{8F860627-845A-42CD-B48A-1A73DE2400B1}" type="pres">
      <dgm:prSet presAssocID="{8894EDFD-0E3F-4932-A66B-996EB212D68D}" presName="Name0" presStyleCnt="0">
        <dgm:presLayoutVars>
          <dgm:dir/>
          <dgm:animLvl val="lvl"/>
          <dgm:resizeHandles val="exact"/>
        </dgm:presLayoutVars>
      </dgm:prSet>
      <dgm:spPr/>
    </dgm:pt>
    <dgm:pt modelId="{0E175A11-63C1-4BE8-8B78-34645D818B1F}" type="pres">
      <dgm:prSet presAssocID="{3A278622-C0CA-46D3-B638-E38607D060AF}" presName="parTxOnly" presStyleLbl="node1" presStyleIdx="0" presStyleCnt="5" custLinFactY="-142166" custLinFactNeighborX="0" custLinFactNeighborY="-200000">
        <dgm:presLayoutVars>
          <dgm:chMax val="0"/>
          <dgm:chPref val="0"/>
          <dgm:bulletEnabled val="1"/>
        </dgm:presLayoutVars>
      </dgm:prSet>
      <dgm:spPr/>
    </dgm:pt>
    <dgm:pt modelId="{40329E85-7241-4FC4-AB14-E4BA0BDEC36B}" type="pres">
      <dgm:prSet presAssocID="{12A763F1-670F-4465-B5F3-D3E1476A8716}" presName="parTxOnlySpace" presStyleCnt="0"/>
      <dgm:spPr/>
    </dgm:pt>
    <dgm:pt modelId="{D31AF9F6-C2A1-4043-A93A-EC713D7FAD76}" type="pres">
      <dgm:prSet presAssocID="{4C358572-532F-4D21-AEF7-9F4C9A8F0E11}" presName="parTxOnly" presStyleLbl="node1" presStyleIdx="1" presStyleCnt="5" custLinFactY="-142166" custLinFactNeighborX="-15079" custLinFactNeighborY="-200000">
        <dgm:presLayoutVars>
          <dgm:chMax val="0"/>
          <dgm:chPref val="0"/>
          <dgm:bulletEnabled val="1"/>
        </dgm:presLayoutVars>
      </dgm:prSet>
      <dgm:spPr/>
    </dgm:pt>
    <dgm:pt modelId="{86CB371F-1609-49BE-8E0E-5DE0DB78A84C}" type="pres">
      <dgm:prSet presAssocID="{3D9E83CA-FD4D-4FB7-ABBC-6F7C6AB6029C}" presName="parTxOnlySpace" presStyleCnt="0"/>
      <dgm:spPr/>
    </dgm:pt>
    <dgm:pt modelId="{6628602F-4793-42A3-A180-31A268A439B4}" type="pres">
      <dgm:prSet presAssocID="{E0B553CB-DB27-4408-A5BB-6EF726D10B23}" presName="parTxOnly" presStyleLbl="node1" presStyleIdx="2" presStyleCnt="5" custLinFactY="-142166" custLinFactNeighborX="1124" custLinFactNeighborY="-200000">
        <dgm:presLayoutVars>
          <dgm:chMax val="0"/>
          <dgm:chPref val="0"/>
          <dgm:bulletEnabled val="1"/>
        </dgm:presLayoutVars>
      </dgm:prSet>
      <dgm:spPr/>
    </dgm:pt>
    <dgm:pt modelId="{A229DA24-AD0F-467B-85A5-67724A032650}" type="pres">
      <dgm:prSet presAssocID="{92D94AC1-8103-47EB-8549-B46996303CD5}" presName="parTxOnlySpace" presStyleCnt="0"/>
      <dgm:spPr/>
    </dgm:pt>
    <dgm:pt modelId="{1436D843-B278-4B4A-AF3C-AE1B3A8E930F}" type="pres">
      <dgm:prSet presAssocID="{E81E696E-6379-4BE9-AFD7-B60CC44E9166}" presName="parTxOnly" presStyleLbl="node1" presStyleIdx="3" presStyleCnt="5" custLinFactY="-142166" custLinFactNeighborX="1124" custLinFactNeighborY="-200000">
        <dgm:presLayoutVars>
          <dgm:chMax val="0"/>
          <dgm:chPref val="0"/>
          <dgm:bulletEnabled val="1"/>
        </dgm:presLayoutVars>
      </dgm:prSet>
      <dgm:spPr/>
    </dgm:pt>
    <dgm:pt modelId="{71DBDDE2-B213-49D2-9A91-014BA7C269CA}" type="pres">
      <dgm:prSet presAssocID="{38042EDE-BA61-4476-B356-D48F1C713CB1}" presName="parTxOnlySpace" presStyleCnt="0"/>
      <dgm:spPr/>
    </dgm:pt>
    <dgm:pt modelId="{090A51D7-F8A7-42EB-B0FD-A41FC3B12DE0}" type="pres">
      <dgm:prSet presAssocID="{5A0539D8-6498-407E-939F-092FE9F1F423}" presName="parTxOnly" presStyleLbl="node1" presStyleIdx="4" presStyleCnt="5" custLinFactY="-142166" custLinFactNeighborX="1124" custLinFactNeighborY="-200000">
        <dgm:presLayoutVars>
          <dgm:chMax val="0"/>
          <dgm:chPref val="0"/>
          <dgm:bulletEnabled val="1"/>
        </dgm:presLayoutVars>
      </dgm:prSet>
      <dgm:spPr/>
    </dgm:pt>
  </dgm:ptLst>
  <dgm:cxnLst>
    <dgm:cxn modelId="{99A85D14-F856-4784-B627-71CE4609B477}" srcId="{8894EDFD-0E3F-4932-A66B-996EB212D68D}" destId="{4C358572-532F-4D21-AEF7-9F4C9A8F0E11}" srcOrd="1" destOrd="0" parTransId="{ADC24D4F-2C20-408A-A166-CE8ED4A5E955}" sibTransId="{3D9E83CA-FD4D-4FB7-ABBC-6F7C6AB6029C}"/>
    <dgm:cxn modelId="{769E4026-0CA6-46DE-BBB5-038B09A30648}" type="presOf" srcId="{5A0539D8-6498-407E-939F-092FE9F1F423}" destId="{090A51D7-F8A7-42EB-B0FD-A41FC3B12DE0}" srcOrd="0" destOrd="0" presId="urn:microsoft.com/office/officeart/2005/8/layout/chevron1"/>
    <dgm:cxn modelId="{028EDF28-2D21-401B-9D70-6E87B24F0DC2}" type="presOf" srcId="{E81E696E-6379-4BE9-AFD7-B60CC44E9166}" destId="{1436D843-B278-4B4A-AF3C-AE1B3A8E930F}" srcOrd="0" destOrd="0" presId="urn:microsoft.com/office/officeart/2005/8/layout/chevron1"/>
    <dgm:cxn modelId="{C9B6D765-1125-4CB8-885B-B7D9CB989303}" srcId="{8894EDFD-0E3F-4932-A66B-996EB212D68D}" destId="{5A0539D8-6498-407E-939F-092FE9F1F423}" srcOrd="4" destOrd="0" parTransId="{F1C3DDAD-DBDC-4DA9-8068-81245FDE9070}" sibTransId="{6FEC9BAF-8A05-4EE7-865F-F6817F4F2A15}"/>
    <dgm:cxn modelId="{96D09A6D-32D9-4200-B795-C74301A544EC}" srcId="{8894EDFD-0E3F-4932-A66B-996EB212D68D}" destId="{E81E696E-6379-4BE9-AFD7-B60CC44E9166}" srcOrd="3" destOrd="0" parTransId="{9BBB28B9-3A7E-42F2-8C78-8BE6B3D4E5A9}" sibTransId="{38042EDE-BA61-4476-B356-D48F1C713CB1}"/>
    <dgm:cxn modelId="{B35CCB76-EB01-4C0C-A927-A7B901004CAC}" type="presOf" srcId="{8894EDFD-0E3F-4932-A66B-996EB212D68D}" destId="{8F860627-845A-42CD-B48A-1A73DE2400B1}" srcOrd="0" destOrd="0" presId="urn:microsoft.com/office/officeart/2005/8/layout/chevron1"/>
    <dgm:cxn modelId="{5B9DD6A3-D671-43A7-A270-8B33179A7AC4}" type="presOf" srcId="{3A278622-C0CA-46D3-B638-E38607D060AF}" destId="{0E175A11-63C1-4BE8-8B78-34645D818B1F}" srcOrd="0" destOrd="0" presId="urn:microsoft.com/office/officeart/2005/8/layout/chevron1"/>
    <dgm:cxn modelId="{D39232E5-74FF-42AC-9791-C86F6A0777F9}" type="presOf" srcId="{4C358572-532F-4D21-AEF7-9F4C9A8F0E11}" destId="{D31AF9F6-C2A1-4043-A93A-EC713D7FAD76}" srcOrd="0" destOrd="0" presId="urn:microsoft.com/office/officeart/2005/8/layout/chevron1"/>
    <dgm:cxn modelId="{334BADEE-6606-4A73-AA34-A468CC745254}" srcId="{8894EDFD-0E3F-4932-A66B-996EB212D68D}" destId="{3A278622-C0CA-46D3-B638-E38607D060AF}" srcOrd="0" destOrd="0" parTransId="{AD154080-BD7A-4198-A57E-CB95B7DBEE54}" sibTransId="{12A763F1-670F-4465-B5F3-D3E1476A8716}"/>
    <dgm:cxn modelId="{69FD52EF-1C22-4A64-A790-5A1F1A020CAA}" srcId="{8894EDFD-0E3F-4932-A66B-996EB212D68D}" destId="{E0B553CB-DB27-4408-A5BB-6EF726D10B23}" srcOrd="2" destOrd="0" parTransId="{2928AC39-B9CC-4CB8-96DE-45A8054ED7C7}" sibTransId="{92D94AC1-8103-47EB-8549-B46996303CD5}"/>
    <dgm:cxn modelId="{77F5C6FA-D636-49F4-8C49-52AA1EF02629}" type="presOf" srcId="{E0B553CB-DB27-4408-A5BB-6EF726D10B23}" destId="{6628602F-4793-42A3-A180-31A268A439B4}" srcOrd="0" destOrd="0" presId="urn:microsoft.com/office/officeart/2005/8/layout/chevron1"/>
    <dgm:cxn modelId="{E9718CFE-6ECB-4E34-B1C2-99F05BA4F7BC}" type="presParOf" srcId="{8F860627-845A-42CD-B48A-1A73DE2400B1}" destId="{0E175A11-63C1-4BE8-8B78-34645D818B1F}" srcOrd="0" destOrd="0" presId="urn:microsoft.com/office/officeart/2005/8/layout/chevron1"/>
    <dgm:cxn modelId="{083D4C3D-D399-4C5A-8492-547382EA657D}" type="presParOf" srcId="{8F860627-845A-42CD-B48A-1A73DE2400B1}" destId="{40329E85-7241-4FC4-AB14-E4BA0BDEC36B}" srcOrd="1" destOrd="0" presId="urn:microsoft.com/office/officeart/2005/8/layout/chevron1"/>
    <dgm:cxn modelId="{0B2229E6-982E-43ED-9BDD-3B94DADF71A4}" type="presParOf" srcId="{8F860627-845A-42CD-B48A-1A73DE2400B1}" destId="{D31AF9F6-C2A1-4043-A93A-EC713D7FAD76}" srcOrd="2" destOrd="0" presId="urn:microsoft.com/office/officeart/2005/8/layout/chevron1"/>
    <dgm:cxn modelId="{19327D8C-35E0-462D-9DEA-21865894A6F3}" type="presParOf" srcId="{8F860627-845A-42CD-B48A-1A73DE2400B1}" destId="{86CB371F-1609-49BE-8E0E-5DE0DB78A84C}" srcOrd="3" destOrd="0" presId="urn:microsoft.com/office/officeart/2005/8/layout/chevron1"/>
    <dgm:cxn modelId="{BBB0B007-263D-462F-B292-2504724FFB1D}" type="presParOf" srcId="{8F860627-845A-42CD-B48A-1A73DE2400B1}" destId="{6628602F-4793-42A3-A180-31A268A439B4}" srcOrd="4" destOrd="0" presId="urn:microsoft.com/office/officeart/2005/8/layout/chevron1"/>
    <dgm:cxn modelId="{5C87E223-7B84-44FD-85AE-599D8A47789A}" type="presParOf" srcId="{8F860627-845A-42CD-B48A-1A73DE2400B1}" destId="{A229DA24-AD0F-467B-85A5-67724A032650}" srcOrd="5" destOrd="0" presId="urn:microsoft.com/office/officeart/2005/8/layout/chevron1"/>
    <dgm:cxn modelId="{4C8C4095-AA61-4D0B-8722-546D68E4C560}" type="presParOf" srcId="{8F860627-845A-42CD-B48A-1A73DE2400B1}" destId="{1436D843-B278-4B4A-AF3C-AE1B3A8E930F}" srcOrd="6" destOrd="0" presId="urn:microsoft.com/office/officeart/2005/8/layout/chevron1"/>
    <dgm:cxn modelId="{ACEE7B5B-A914-4104-BCA1-946B22F2B462}" type="presParOf" srcId="{8F860627-845A-42CD-B48A-1A73DE2400B1}" destId="{71DBDDE2-B213-49D2-9A91-014BA7C269CA}" srcOrd="7" destOrd="0" presId="urn:microsoft.com/office/officeart/2005/8/layout/chevron1"/>
    <dgm:cxn modelId="{6B5A79F6-4801-4E10-9E28-7FD4C80C2DED}" type="presParOf" srcId="{8F860627-845A-42CD-B48A-1A73DE2400B1}" destId="{090A51D7-F8A7-42EB-B0FD-A41FC3B12DE0}" srcOrd="8"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E175A11-63C1-4BE8-8B78-34645D818B1F}">
      <dsp:nvSpPr>
        <dsp:cNvPr id="0" name=""/>
        <dsp:cNvSpPr/>
      </dsp:nvSpPr>
      <dsp:spPr>
        <a:xfrm>
          <a:off x="2959" y="727595"/>
          <a:ext cx="2634257" cy="1053703"/>
        </a:xfrm>
        <a:prstGeom prst="chevron">
          <a:avLst/>
        </a:prstGeom>
        <a:solidFill>
          <a:srgbClr val="B8D4D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ja-JP" altLang="en-US" sz="1600" kern="1200" dirty="0">
              <a:solidFill>
                <a:schemeClr val="tx1"/>
              </a:solidFill>
            </a:rPr>
            <a:t>ユーザー登録</a:t>
          </a:r>
          <a:endParaRPr kumimoji="1" lang="ja-JP" altLang="en-US" sz="1600" kern="1200" dirty="0">
            <a:solidFill>
              <a:schemeClr val="tx1"/>
            </a:solidFill>
          </a:endParaRPr>
        </a:p>
      </dsp:txBody>
      <dsp:txXfrm>
        <a:off x="529811" y="727595"/>
        <a:ext cx="1580554" cy="1053703"/>
      </dsp:txXfrm>
    </dsp:sp>
    <dsp:sp modelId="{D31AF9F6-C2A1-4043-A93A-EC713D7FAD76}">
      <dsp:nvSpPr>
        <dsp:cNvPr id="0" name=""/>
        <dsp:cNvSpPr/>
      </dsp:nvSpPr>
      <dsp:spPr>
        <a:xfrm>
          <a:off x="2334069" y="727595"/>
          <a:ext cx="2634257" cy="1053703"/>
        </a:xfrm>
        <a:prstGeom prst="chevron">
          <a:avLst/>
        </a:prstGeom>
        <a:solidFill>
          <a:srgbClr val="B8D4D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kumimoji="1" lang="ja-JP" altLang="en-US" sz="1600" kern="1200" dirty="0">
              <a:solidFill>
                <a:schemeClr val="tx1"/>
              </a:solidFill>
            </a:rPr>
            <a:t>持っている</a:t>
          </a:r>
          <a:endParaRPr kumimoji="1" lang="en-US" altLang="ja-JP" sz="1600" kern="1200" dirty="0">
            <a:solidFill>
              <a:schemeClr val="tx1"/>
            </a:solidFill>
          </a:endParaRPr>
        </a:p>
        <a:p>
          <a:pPr marL="0" lvl="0" indent="0" algn="ctr" defTabSz="711200">
            <a:lnSpc>
              <a:spcPct val="90000"/>
            </a:lnSpc>
            <a:spcBef>
              <a:spcPct val="0"/>
            </a:spcBef>
            <a:spcAft>
              <a:spcPct val="35000"/>
            </a:spcAft>
            <a:buNone/>
          </a:pPr>
          <a:r>
            <a:rPr kumimoji="1" lang="ja-JP" altLang="en-US" sz="1600" kern="1200" dirty="0">
              <a:solidFill>
                <a:schemeClr val="tx1"/>
              </a:solidFill>
            </a:rPr>
            <a:t>服を登録</a:t>
          </a:r>
        </a:p>
      </dsp:txBody>
      <dsp:txXfrm>
        <a:off x="2860921" y="727595"/>
        <a:ext cx="1580554" cy="1053703"/>
      </dsp:txXfrm>
    </dsp:sp>
    <dsp:sp modelId="{6628602F-4793-42A3-A180-31A268A439B4}">
      <dsp:nvSpPr>
        <dsp:cNvPr id="0" name=""/>
        <dsp:cNvSpPr/>
      </dsp:nvSpPr>
      <dsp:spPr>
        <a:xfrm>
          <a:off x="4747584" y="727595"/>
          <a:ext cx="2634257" cy="1053703"/>
        </a:xfrm>
        <a:prstGeom prst="chevron">
          <a:avLst/>
        </a:prstGeom>
        <a:solidFill>
          <a:srgbClr val="B8D4D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ja-JP" altLang="en-US" sz="1400" kern="1200" dirty="0">
              <a:solidFill>
                <a:schemeClr val="tx1"/>
              </a:solidFill>
            </a:rPr>
            <a:t>おすすめの</a:t>
          </a:r>
          <a:endParaRPr lang="en-US" altLang="ja-JP" sz="1400" kern="1200" dirty="0">
            <a:solidFill>
              <a:schemeClr val="tx1"/>
            </a:solidFill>
          </a:endParaRPr>
        </a:p>
        <a:p>
          <a:pPr marL="0" lvl="0" indent="0" algn="ctr" defTabSz="622300">
            <a:lnSpc>
              <a:spcPct val="90000"/>
            </a:lnSpc>
            <a:spcBef>
              <a:spcPct val="0"/>
            </a:spcBef>
            <a:spcAft>
              <a:spcPct val="35000"/>
            </a:spcAft>
            <a:buNone/>
          </a:pPr>
          <a:r>
            <a:rPr lang="ja-JP" altLang="en-US" sz="1400" kern="1200" dirty="0">
              <a:solidFill>
                <a:schemeClr val="tx1"/>
              </a:solidFill>
            </a:rPr>
            <a:t>組み合わせを</a:t>
          </a:r>
          <a:endParaRPr lang="en-US" altLang="ja-JP" sz="1400" kern="1200" dirty="0">
            <a:solidFill>
              <a:schemeClr val="tx1"/>
            </a:solidFill>
          </a:endParaRPr>
        </a:p>
        <a:p>
          <a:pPr marL="0" lvl="0" indent="0" algn="ctr" defTabSz="622300">
            <a:lnSpc>
              <a:spcPct val="90000"/>
            </a:lnSpc>
            <a:spcBef>
              <a:spcPct val="0"/>
            </a:spcBef>
            <a:spcAft>
              <a:spcPct val="35000"/>
            </a:spcAft>
            <a:buNone/>
          </a:pPr>
          <a:r>
            <a:rPr lang="ja-JP" altLang="en-US" sz="1400" kern="1200" dirty="0">
              <a:solidFill>
                <a:schemeClr val="tx1"/>
              </a:solidFill>
            </a:rPr>
            <a:t>表示</a:t>
          </a:r>
          <a:endParaRPr kumimoji="1" lang="ja-JP" altLang="en-US" sz="1300" kern="1200" dirty="0">
            <a:solidFill>
              <a:schemeClr val="tx1"/>
            </a:solidFill>
          </a:endParaRPr>
        </a:p>
      </dsp:txBody>
      <dsp:txXfrm>
        <a:off x="5274436" y="727595"/>
        <a:ext cx="1580554" cy="1053703"/>
      </dsp:txXfrm>
    </dsp:sp>
    <dsp:sp modelId="{1436D843-B278-4B4A-AF3C-AE1B3A8E930F}">
      <dsp:nvSpPr>
        <dsp:cNvPr id="0" name=""/>
        <dsp:cNvSpPr/>
      </dsp:nvSpPr>
      <dsp:spPr>
        <a:xfrm>
          <a:off x="7118416" y="727595"/>
          <a:ext cx="2634257" cy="1053703"/>
        </a:xfrm>
        <a:prstGeom prst="chevron">
          <a:avLst/>
        </a:prstGeom>
        <a:solidFill>
          <a:srgbClr val="B8D4D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kumimoji="1" lang="ja-JP" altLang="en-US" sz="1600" kern="1200" dirty="0">
              <a:solidFill>
                <a:schemeClr val="tx1"/>
              </a:solidFill>
            </a:rPr>
            <a:t>コーディネート</a:t>
          </a:r>
          <a:endParaRPr kumimoji="1" lang="en-US" altLang="ja-JP" sz="1600" kern="1200" dirty="0">
            <a:solidFill>
              <a:schemeClr val="tx1"/>
            </a:solidFill>
          </a:endParaRPr>
        </a:p>
        <a:p>
          <a:pPr marL="0" lvl="0" indent="0" algn="ctr" defTabSz="711200">
            <a:lnSpc>
              <a:spcPct val="90000"/>
            </a:lnSpc>
            <a:spcBef>
              <a:spcPct val="0"/>
            </a:spcBef>
            <a:spcAft>
              <a:spcPct val="35000"/>
            </a:spcAft>
            <a:buNone/>
          </a:pPr>
          <a:r>
            <a:rPr kumimoji="1" lang="ja-JP" altLang="en-US" sz="1600" kern="1200" dirty="0">
              <a:solidFill>
                <a:schemeClr val="tx1"/>
              </a:solidFill>
            </a:rPr>
            <a:t>登録</a:t>
          </a:r>
        </a:p>
      </dsp:txBody>
      <dsp:txXfrm>
        <a:off x="7645268" y="727595"/>
        <a:ext cx="1580554" cy="1053703"/>
      </dsp:txXfrm>
    </dsp:sp>
    <dsp:sp modelId="{090A51D7-F8A7-42EB-B0FD-A41FC3B12DE0}">
      <dsp:nvSpPr>
        <dsp:cNvPr id="0" name=""/>
        <dsp:cNvSpPr/>
      </dsp:nvSpPr>
      <dsp:spPr>
        <a:xfrm>
          <a:off x="9489247" y="727595"/>
          <a:ext cx="2634257" cy="1053703"/>
        </a:xfrm>
        <a:prstGeom prst="chevron">
          <a:avLst/>
        </a:prstGeom>
        <a:solidFill>
          <a:srgbClr val="B8D4D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kumimoji="1" lang="ja-JP" altLang="en-US" sz="1600" kern="1200" dirty="0">
              <a:solidFill>
                <a:schemeClr val="tx1"/>
              </a:solidFill>
            </a:rPr>
            <a:t>コーディネート履歴を確認</a:t>
          </a:r>
        </a:p>
      </dsp:txBody>
      <dsp:txXfrm>
        <a:off x="10016099" y="727595"/>
        <a:ext cx="1580554" cy="1053703"/>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3E4C93F-814C-4670-B25A-0486B8C84130}" type="datetimeFigureOut">
              <a:rPr kumimoji="1" lang="ja-JP" altLang="en-US" smtClean="0"/>
              <a:t>2023/6/28</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0481F9-CFF6-4F01-8E16-C7AB0AB3A6FC}" type="slidenum">
              <a:rPr kumimoji="1" lang="ja-JP" altLang="en-US" smtClean="0"/>
              <a:t>‹#›</a:t>
            </a:fld>
            <a:endParaRPr kumimoji="1" lang="ja-JP" altLang="en-US"/>
          </a:p>
        </p:txBody>
      </p:sp>
    </p:spTree>
    <p:extLst>
      <p:ext uri="{BB962C8B-B14F-4D97-AF65-F5344CB8AC3E}">
        <p14:creationId xmlns:p14="http://schemas.microsoft.com/office/powerpoint/2010/main" val="978799869"/>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a:t>
            </a:r>
            <a:r>
              <a:rPr kumimoji="1" lang="ja-JP" altLang="en-US" dirty="0"/>
              <a:t>高井</a:t>
            </a:r>
            <a:r>
              <a:rPr kumimoji="1" lang="en-US" altLang="ja-JP" dirty="0"/>
              <a:t>】</a:t>
            </a:r>
            <a:r>
              <a:rPr kumimoji="1" lang="ja-JP" altLang="en-US" dirty="0"/>
              <a:t>これからチーム</a:t>
            </a:r>
            <a:r>
              <a:rPr kumimoji="1" lang="en-US" altLang="ja-JP" dirty="0"/>
              <a:t>A</a:t>
            </a:r>
            <a:r>
              <a:rPr kumimoji="1" lang="ja-JP" altLang="en-US" dirty="0"/>
              <a:t>型の発表を始めます。よろしくお願いします。</a:t>
            </a:r>
          </a:p>
        </p:txBody>
      </p:sp>
      <p:sp>
        <p:nvSpPr>
          <p:cNvPr id="4" name="スライド番号プレースホルダー 3"/>
          <p:cNvSpPr>
            <a:spLocks noGrp="1"/>
          </p:cNvSpPr>
          <p:nvPr>
            <p:ph type="sldNum" sz="quarter" idx="5"/>
          </p:nvPr>
        </p:nvSpPr>
        <p:spPr/>
        <p:txBody>
          <a:bodyPr/>
          <a:lstStyle/>
          <a:p>
            <a:fld id="{890481F9-CFF6-4F01-8E16-C7AB0AB3A6FC}" type="slidenum">
              <a:rPr kumimoji="1" lang="ja-JP" altLang="en-US" smtClean="0"/>
              <a:t>2</a:t>
            </a:fld>
            <a:endParaRPr kumimoji="1" lang="ja-JP" altLang="en-US"/>
          </a:p>
        </p:txBody>
      </p:sp>
    </p:spTree>
    <p:extLst>
      <p:ext uri="{BB962C8B-B14F-4D97-AF65-F5344CB8AC3E}">
        <p14:creationId xmlns:p14="http://schemas.microsoft.com/office/powerpoint/2010/main" val="17198646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a:t>
            </a:r>
            <a:r>
              <a:rPr kumimoji="1" lang="ja-JP" altLang="en-US" dirty="0"/>
              <a:t>松倉</a:t>
            </a:r>
            <a:r>
              <a:rPr kumimoji="1" lang="en-US" altLang="ja-JP" dirty="0"/>
              <a:t>】</a:t>
            </a:r>
          </a:p>
          <a:p>
            <a:r>
              <a:rPr kumimoji="1" lang="ja-JP" altLang="en-US" dirty="0"/>
              <a:t>こちらが実際にユーザーの居住地別々に設定した画面です。地域を変更すると、その地域の天気・気温・おすすめの組み合わせが表示されます。</a:t>
            </a:r>
            <a:endParaRPr kumimoji="1" lang="en-US" altLang="ja-JP" dirty="0"/>
          </a:p>
          <a:p>
            <a:r>
              <a:rPr kumimoji="1" lang="ja-JP" altLang="en-US" dirty="0"/>
              <a:t>同じ日付ですが、神奈川県と北海道ではおすすめの組み合わせが変化していることが分かると思います。</a:t>
            </a:r>
          </a:p>
        </p:txBody>
      </p:sp>
      <p:sp>
        <p:nvSpPr>
          <p:cNvPr id="4" name="スライド番号プレースホルダー 3"/>
          <p:cNvSpPr>
            <a:spLocks noGrp="1"/>
          </p:cNvSpPr>
          <p:nvPr>
            <p:ph type="sldNum" sz="quarter" idx="5"/>
          </p:nvPr>
        </p:nvSpPr>
        <p:spPr/>
        <p:txBody>
          <a:bodyPr/>
          <a:lstStyle/>
          <a:p>
            <a:fld id="{890481F9-CFF6-4F01-8E16-C7AB0AB3A6FC}" type="slidenum">
              <a:rPr kumimoji="1" lang="ja-JP" altLang="en-US" smtClean="0"/>
              <a:t>13</a:t>
            </a:fld>
            <a:endParaRPr kumimoji="1" lang="ja-JP" altLang="en-US"/>
          </a:p>
        </p:txBody>
      </p:sp>
    </p:spTree>
    <p:extLst>
      <p:ext uri="{BB962C8B-B14F-4D97-AF65-F5344CB8AC3E}">
        <p14:creationId xmlns:p14="http://schemas.microsoft.com/office/powerpoint/2010/main" val="40747378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a:t>
            </a:r>
            <a:r>
              <a:rPr kumimoji="1" lang="ja-JP" altLang="en-US" dirty="0"/>
              <a:t>笹原</a:t>
            </a:r>
            <a:r>
              <a:rPr kumimoji="1" lang="en-US" altLang="ja-JP" dirty="0"/>
              <a:t>】</a:t>
            </a:r>
            <a:r>
              <a:rPr kumimoji="1" lang="ja-JP" altLang="en-US" dirty="0"/>
              <a:t>こちらは暑がり・寒がり指数を最初に設定するユーザー登録画面です。</a:t>
            </a:r>
            <a:endParaRPr kumimoji="1" lang="en-US" altLang="ja-JP" dirty="0"/>
          </a:p>
          <a:p>
            <a:r>
              <a:rPr kumimoji="1" lang="ja-JP" altLang="en-US" dirty="0"/>
              <a:t>暑がり・寒がり指数は個人で自分が暑がりか寒がりかを判断し、</a:t>
            </a:r>
            <a:r>
              <a:rPr kumimoji="1" lang="en-US" altLang="ja-JP" dirty="0"/>
              <a:t>11</a:t>
            </a:r>
            <a:r>
              <a:rPr kumimoji="1" lang="ja-JP" altLang="en-US" dirty="0"/>
              <a:t>段階の中から設定します。</a:t>
            </a:r>
            <a:endParaRPr kumimoji="1" lang="en-US" altLang="ja-JP" dirty="0"/>
          </a:p>
          <a:p>
            <a:r>
              <a:rPr kumimoji="1" lang="ja-JP" altLang="en-US" dirty="0"/>
              <a:t>例えばとても暑がりな人は</a:t>
            </a:r>
            <a:r>
              <a:rPr kumimoji="1" lang="en-US" altLang="ja-JP" dirty="0"/>
              <a:t>+</a:t>
            </a:r>
            <a:r>
              <a:rPr kumimoji="1" lang="ja-JP" altLang="en-US" dirty="0"/>
              <a:t>５，普通の人は０，とても寒がりな人は－５というように設定します。</a:t>
            </a:r>
            <a:endParaRPr kumimoji="1" lang="en-US" altLang="ja-JP" dirty="0"/>
          </a:p>
          <a:p>
            <a:r>
              <a:rPr kumimoji="1" lang="ja-JP" altLang="en-US" dirty="0"/>
              <a:t>居住地や暑がり・寒がり指数は気温やお勧めする服装に関連しており、ここで設定した情報は後からプロフィール画面で変更することができます。</a:t>
            </a:r>
          </a:p>
        </p:txBody>
      </p:sp>
      <p:sp>
        <p:nvSpPr>
          <p:cNvPr id="4" name="スライド番号プレースホルダー 3"/>
          <p:cNvSpPr>
            <a:spLocks noGrp="1"/>
          </p:cNvSpPr>
          <p:nvPr>
            <p:ph type="sldNum" sz="quarter" idx="5"/>
          </p:nvPr>
        </p:nvSpPr>
        <p:spPr/>
        <p:txBody>
          <a:bodyPr/>
          <a:lstStyle/>
          <a:p>
            <a:fld id="{890481F9-CFF6-4F01-8E16-C7AB0AB3A6FC}" type="slidenum">
              <a:rPr kumimoji="1" lang="ja-JP" altLang="en-US" smtClean="0"/>
              <a:t>14</a:t>
            </a:fld>
            <a:endParaRPr kumimoji="1" lang="ja-JP" altLang="en-US"/>
          </a:p>
        </p:txBody>
      </p:sp>
    </p:spTree>
    <p:extLst>
      <p:ext uri="{BB962C8B-B14F-4D97-AF65-F5344CB8AC3E}">
        <p14:creationId xmlns:p14="http://schemas.microsoft.com/office/powerpoint/2010/main" val="12530724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a:t>
            </a:r>
            <a:r>
              <a:rPr kumimoji="1" lang="ja-JP" altLang="en-US" dirty="0"/>
              <a:t>笹原</a:t>
            </a:r>
            <a:r>
              <a:rPr kumimoji="1" lang="en-US" altLang="ja-JP" dirty="0"/>
              <a:t>】</a:t>
            </a:r>
            <a:r>
              <a:rPr kumimoji="1" lang="ja-JP" altLang="en-US" dirty="0"/>
              <a:t>こちらが実際の画面です。</a:t>
            </a:r>
            <a:endParaRPr kumimoji="1" lang="en-US" altLang="ja-JP" dirty="0"/>
          </a:p>
          <a:p>
            <a:r>
              <a:rPr kumimoji="1" lang="ja-JP" altLang="en-US" dirty="0"/>
              <a:t>同じ日時、気温でも暑がり・寒がり指数が異なる２人では提案されるおすすめの組み合わせに変化が生じています。</a:t>
            </a:r>
            <a:endParaRPr kumimoji="1" lang="en-US" altLang="ja-JP" dirty="0"/>
          </a:p>
          <a:p>
            <a:r>
              <a:rPr kumimoji="1" lang="ja-JP" altLang="en-US" dirty="0"/>
              <a:t>このように、本アプリでは個人に最適な服装を提案することができます。</a:t>
            </a:r>
          </a:p>
        </p:txBody>
      </p:sp>
      <p:sp>
        <p:nvSpPr>
          <p:cNvPr id="4" name="スライド番号プレースホルダー 3"/>
          <p:cNvSpPr>
            <a:spLocks noGrp="1"/>
          </p:cNvSpPr>
          <p:nvPr>
            <p:ph type="sldNum" sz="quarter" idx="5"/>
          </p:nvPr>
        </p:nvSpPr>
        <p:spPr/>
        <p:txBody>
          <a:bodyPr/>
          <a:lstStyle/>
          <a:p>
            <a:fld id="{890481F9-CFF6-4F01-8E16-C7AB0AB3A6FC}" type="slidenum">
              <a:rPr kumimoji="1" lang="ja-JP" altLang="en-US" smtClean="0"/>
              <a:t>15</a:t>
            </a:fld>
            <a:endParaRPr kumimoji="1" lang="ja-JP" altLang="en-US"/>
          </a:p>
        </p:txBody>
      </p:sp>
    </p:spTree>
    <p:extLst>
      <p:ext uri="{BB962C8B-B14F-4D97-AF65-F5344CB8AC3E}">
        <p14:creationId xmlns:p14="http://schemas.microsoft.com/office/powerpoint/2010/main" val="32841362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a:t>
            </a:r>
            <a:r>
              <a:rPr kumimoji="1" lang="ja-JP" altLang="en-US" dirty="0"/>
              <a:t>笹原</a:t>
            </a:r>
            <a:r>
              <a:rPr kumimoji="1" lang="en-US" altLang="ja-JP" dirty="0"/>
              <a:t>】</a:t>
            </a:r>
            <a:r>
              <a:rPr kumimoji="1" lang="ja-JP" altLang="en-US" dirty="0"/>
              <a:t>２つ目は、コーディネート登録・履歴機能です</a:t>
            </a:r>
            <a:endParaRPr kumimoji="1" lang="en-US" altLang="ja-JP" dirty="0"/>
          </a:p>
          <a:p>
            <a:r>
              <a:rPr kumimoji="1" lang="ja-JP" altLang="en-US" dirty="0"/>
              <a:t>おすすめの組み合わせに沿って実際に着用した服の組み合わせをコーディネートとして登録することができます。</a:t>
            </a:r>
            <a:endParaRPr kumimoji="1" lang="en-US" altLang="ja-JP" dirty="0"/>
          </a:p>
          <a:p>
            <a:r>
              <a:rPr kumimoji="1" lang="ja-JP" altLang="en-US" dirty="0"/>
              <a:t>登録したコーディネートは</a:t>
            </a:r>
            <a:r>
              <a:rPr lang="ja-JP" altLang="en-US" dirty="0"/>
              <a:t>日付、最高気温、最低気温のいずれかで検索することができ、</a:t>
            </a:r>
            <a:endParaRPr lang="en-US" altLang="ja-JP" dirty="0"/>
          </a:p>
          <a:p>
            <a:r>
              <a:rPr lang="ja-JP" altLang="en-US" dirty="0"/>
              <a:t>同じような時期や気温の日に過去のコーディネートを参考にして服を選ぶこともできます。</a:t>
            </a:r>
            <a:endParaRPr lang="en-US" altLang="ja-JP" dirty="0"/>
          </a:p>
          <a:p>
            <a:r>
              <a:rPr kumimoji="1" lang="ja-JP" altLang="en-US" dirty="0"/>
              <a:t>これにより、忙しいあなたには過去に着用したコーディネートをさっと見て参考にすることができ、コーディネートがマンネリ化してしまうあなたには</a:t>
            </a:r>
            <a:endParaRPr kumimoji="1" lang="en-US" altLang="ja-JP" dirty="0"/>
          </a:p>
          <a:p>
            <a:r>
              <a:rPr kumimoji="1" lang="ja-JP" altLang="en-US" dirty="0"/>
              <a:t>新しい組み合わせを探すきっかけにもなります。</a:t>
            </a:r>
          </a:p>
        </p:txBody>
      </p:sp>
      <p:sp>
        <p:nvSpPr>
          <p:cNvPr id="4" name="スライド番号プレースホルダー 3"/>
          <p:cNvSpPr>
            <a:spLocks noGrp="1"/>
          </p:cNvSpPr>
          <p:nvPr>
            <p:ph type="sldNum" sz="quarter" idx="5"/>
          </p:nvPr>
        </p:nvSpPr>
        <p:spPr/>
        <p:txBody>
          <a:bodyPr/>
          <a:lstStyle/>
          <a:p>
            <a:fld id="{890481F9-CFF6-4F01-8E16-C7AB0AB3A6FC}" type="slidenum">
              <a:rPr kumimoji="1" lang="ja-JP" altLang="en-US" smtClean="0"/>
              <a:t>16</a:t>
            </a:fld>
            <a:endParaRPr kumimoji="1" lang="ja-JP" altLang="en-US"/>
          </a:p>
        </p:txBody>
      </p:sp>
    </p:spTree>
    <p:extLst>
      <p:ext uri="{BB962C8B-B14F-4D97-AF65-F5344CB8AC3E}">
        <p14:creationId xmlns:p14="http://schemas.microsoft.com/office/powerpoint/2010/main" val="30234602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a:t>
            </a:r>
            <a:r>
              <a:rPr kumimoji="1" lang="ja-JP" altLang="en-US" dirty="0"/>
              <a:t>藤澤</a:t>
            </a:r>
            <a:r>
              <a:rPr kumimoji="1" lang="en-US" altLang="ja-JP" dirty="0"/>
              <a:t>】</a:t>
            </a:r>
          </a:p>
          <a:p>
            <a:r>
              <a:rPr kumimoji="1" lang="ja-JP" altLang="en-US" dirty="0"/>
              <a:t>このアプリを実際に使用してみた際の所要時間と工程がこちらです、</a:t>
            </a:r>
            <a:endParaRPr kumimoji="1" lang="en-US" altLang="ja-JP" dirty="0"/>
          </a:p>
          <a:p>
            <a:r>
              <a:rPr kumimoji="1" lang="ja-JP" altLang="en-US" dirty="0"/>
              <a:t>工程の数と所要時間が大幅に削減されたことが分かると思います。</a:t>
            </a:r>
            <a:endParaRPr kumimoji="1" lang="en-US" altLang="ja-JP" dirty="0"/>
          </a:p>
          <a:p>
            <a:r>
              <a:rPr kumimoji="1" lang="ja-JP" altLang="en-US" dirty="0"/>
              <a:t>このように朝の忙しい時間を効率的に、そして１日をより快適に過ごすことができるようになります。</a:t>
            </a:r>
          </a:p>
        </p:txBody>
      </p:sp>
      <p:sp>
        <p:nvSpPr>
          <p:cNvPr id="4" name="スライド番号プレースホルダー 3"/>
          <p:cNvSpPr>
            <a:spLocks noGrp="1"/>
          </p:cNvSpPr>
          <p:nvPr>
            <p:ph type="sldNum" sz="quarter" idx="5"/>
          </p:nvPr>
        </p:nvSpPr>
        <p:spPr/>
        <p:txBody>
          <a:bodyPr/>
          <a:lstStyle/>
          <a:p>
            <a:fld id="{890481F9-CFF6-4F01-8E16-C7AB0AB3A6FC}" type="slidenum">
              <a:rPr kumimoji="1" lang="ja-JP" altLang="en-US" smtClean="0"/>
              <a:t>17</a:t>
            </a:fld>
            <a:endParaRPr kumimoji="1" lang="ja-JP" altLang="en-US"/>
          </a:p>
        </p:txBody>
      </p:sp>
    </p:spTree>
    <p:extLst>
      <p:ext uri="{BB962C8B-B14F-4D97-AF65-F5344CB8AC3E}">
        <p14:creationId xmlns:p14="http://schemas.microsoft.com/office/powerpoint/2010/main" val="24512102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a:t>
            </a:r>
            <a:r>
              <a:rPr kumimoji="1" lang="ja-JP" altLang="en-US" dirty="0"/>
              <a:t>笹原</a:t>
            </a:r>
            <a:r>
              <a:rPr kumimoji="1" lang="en-US" altLang="ja-JP" dirty="0"/>
              <a:t>】</a:t>
            </a:r>
          </a:p>
          <a:p>
            <a:r>
              <a:rPr kumimoji="1" lang="ja-JP" altLang="en-US" dirty="0"/>
              <a:t>ここからは、開発にあったてのチームでの取り組みについてお話しします。</a:t>
            </a:r>
            <a:endParaRPr kumimoji="1" lang="en-US" altLang="ja-JP" dirty="0"/>
          </a:p>
          <a:p>
            <a:r>
              <a:rPr kumimoji="1" lang="ja-JP" altLang="en-US" dirty="0"/>
              <a:t>わたしたちチーム</a:t>
            </a:r>
            <a:r>
              <a:rPr kumimoji="1" lang="en-US" altLang="ja-JP" dirty="0"/>
              <a:t>A</a:t>
            </a:r>
            <a:r>
              <a:rPr kumimoji="1" lang="ja-JP" altLang="en-US" dirty="0"/>
              <a:t>型では、次のような目標を定めました。</a:t>
            </a:r>
            <a:r>
              <a:rPr kumimoji="1" lang="en-US" altLang="ja-JP" dirty="0"/>
              <a:t>(</a:t>
            </a:r>
            <a:r>
              <a:rPr kumimoji="1" lang="ja-JP" altLang="en-US" dirty="0"/>
              <a:t>読み上げる</a:t>
            </a:r>
            <a:r>
              <a:rPr kumimoji="1" lang="en-US" altLang="ja-JP" dirty="0"/>
              <a:t>)</a:t>
            </a:r>
          </a:p>
          <a:p>
            <a:r>
              <a:rPr kumimoji="1" lang="ja-JP" altLang="en-US" dirty="0"/>
              <a:t>これらの目標を意識しながら、約</a:t>
            </a:r>
            <a:r>
              <a:rPr kumimoji="1" lang="en-US" altLang="ja-JP" dirty="0"/>
              <a:t>1</a:t>
            </a:r>
            <a:r>
              <a:rPr kumimoji="1" lang="ja-JP" altLang="en-US" dirty="0"/>
              <a:t>か月間のチーム開発に取り組みました。</a:t>
            </a:r>
          </a:p>
        </p:txBody>
      </p:sp>
      <p:sp>
        <p:nvSpPr>
          <p:cNvPr id="4" name="スライド番号プレースホルダー 3"/>
          <p:cNvSpPr>
            <a:spLocks noGrp="1"/>
          </p:cNvSpPr>
          <p:nvPr>
            <p:ph type="sldNum" sz="quarter" idx="5"/>
          </p:nvPr>
        </p:nvSpPr>
        <p:spPr/>
        <p:txBody>
          <a:bodyPr/>
          <a:lstStyle/>
          <a:p>
            <a:fld id="{890481F9-CFF6-4F01-8E16-C7AB0AB3A6FC}" type="slidenum">
              <a:rPr kumimoji="1" lang="ja-JP" altLang="en-US" smtClean="0"/>
              <a:t>18</a:t>
            </a:fld>
            <a:endParaRPr kumimoji="1" lang="ja-JP" altLang="en-US"/>
          </a:p>
        </p:txBody>
      </p:sp>
    </p:spTree>
    <p:extLst>
      <p:ext uri="{BB962C8B-B14F-4D97-AF65-F5344CB8AC3E}">
        <p14:creationId xmlns:p14="http://schemas.microsoft.com/office/powerpoint/2010/main" val="25470897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a:t>
            </a:r>
            <a:r>
              <a:rPr kumimoji="1" lang="ja-JP" altLang="en-US" dirty="0"/>
              <a:t>笹原</a:t>
            </a:r>
            <a:r>
              <a:rPr kumimoji="1" lang="en-US" altLang="ja-JP" dirty="0"/>
              <a:t>】</a:t>
            </a:r>
            <a:r>
              <a:rPr kumimoji="1" lang="ja-JP" altLang="en-US" dirty="0"/>
              <a:t>こちらが目標達成率です。完全に達成できていない部分もありますが、それぞれが目標を意識して取り組むことができました。</a:t>
            </a:r>
          </a:p>
        </p:txBody>
      </p:sp>
      <p:sp>
        <p:nvSpPr>
          <p:cNvPr id="4" name="スライド番号プレースホルダー 3"/>
          <p:cNvSpPr>
            <a:spLocks noGrp="1"/>
          </p:cNvSpPr>
          <p:nvPr>
            <p:ph type="sldNum" sz="quarter" idx="5"/>
          </p:nvPr>
        </p:nvSpPr>
        <p:spPr/>
        <p:txBody>
          <a:bodyPr/>
          <a:lstStyle/>
          <a:p>
            <a:fld id="{890481F9-CFF6-4F01-8E16-C7AB0AB3A6FC}" type="slidenum">
              <a:rPr kumimoji="1" lang="ja-JP" altLang="en-US" smtClean="0"/>
              <a:t>19</a:t>
            </a:fld>
            <a:endParaRPr kumimoji="1" lang="ja-JP" altLang="en-US"/>
          </a:p>
        </p:txBody>
      </p:sp>
    </p:spTree>
    <p:extLst>
      <p:ext uri="{BB962C8B-B14F-4D97-AF65-F5344CB8AC3E}">
        <p14:creationId xmlns:p14="http://schemas.microsoft.com/office/powerpoint/2010/main" val="25350246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a:t>
            </a:r>
            <a:r>
              <a:rPr kumimoji="1" lang="ja-JP" altLang="en-US" dirty="0"/>
              <a:t>藤澤</a:t>
            </a:r>
            <a:r>
              <a:rPr kumimoji="1" lang="en-US" altLang="ja-JP" dirty="0"/>
              <a:t>】</a:t>
            </a:r>
          </a:p>
          <a:p>
            <a:r>
              <a:rPr kumimoji="1" lang="ja-JP" altLang="en-US" dirty="0"/>
              <a:t>その中の取り組みとして、解決した問題をナレッジとして日々</a:t>
            </a:r>
            <a:r>
              <a:rPr kumimoji="1" lang="en-US" altLang="ja-JP" dirty="0"/>
              <a:t>Slack</a:t>
            </a:r>
            <a:r>
              <a:rPr kumimoji="1" lang="ja-JP" altLang="en-US" dirty="0"/>
              <a:t>に投稿しました。</a:t>
            </a:r>
            <a:endParaRPr kumimoji="1" lang="en-US" altLang="ja-JP" dirty="0"/>
          </a:p>
          <a:p>
            <a:r>
              <a:rPr kumimoji="1" lang="ja-JP" altLang="en-US" dirty="0"/>
              <a:t>このナレッジを参考に問題を解決することもあり、有意義な取り組みだと感じています。</a:t>
            </a:r>
          </a:p>
        </p:txBody>
      </p:sp>
      <p:sp>
        <p:nvSpPr>
          <p:cNvPr id="4" name="スライド番号プレースホルダー 3"/>
          <p:cNvSpPr>
            <a:spLocks noGrp="1"/>
          </p:cNvSpPr>
          <p:nvPr>
            <p:ph type="sldNum" sz="quarter" idx="5"/>
          </p:nvPr>
        </p:nvSpPr>
        <p:spPr/>
        <p:txBody>
          <a:bodyPr/>
          <a:lstStyle/>
          <a:p>
            <a:fld id="{890481F9-CFF6-4F01-8E16-C7AB0AB3A6FC}" type="slidenum">
              <a:rPr kumimoji="1" lang="ja-JP" altLang="en-US" smtClean="0"/>
              <a:t>20</a:t>
            </a:fld>
            <a:endParaRPr kumimoji="1" lang="ja-JP" altLang="en-US"/>
          </a:p>
        </p:txBody>
      </p:sp>
    </p:spTree>
    <p:extLst>
      <p:ext uri="{BB962C8B-B14F-4D97-AF65-F5344CB8AC3E}">
        <p14:creationId xmlns:p14="http://schemas.microsoft.com/office/powerpoint/2010/main" val="189641362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a:t>
            </a:r>
            <a:r>
              <a:rPr kumimoji="1" lang="ja-JP" altLang="en-US" dirty="0"/>
              <a:t>高井</a:t>
            </a:r>
            <a:r>
              <a:rPr kumimoji="1" lang="en-US" altLang="ja-JP" dirty="0"/>
              <a:t>】</a:t>
            </a:r>
            <a:r>
              <a:rPr kumimoji="1" lang="ja-JP" altLang="en-US" dirty="0"/>
              <a:t>あえて苦手な部分に挑戦することで、失敗を恐れずに挑戦し教え合うことを大切にしました。</a:t>
            </a:r>
            <a:endParaRPr kumimoji="1" lang="en-US" altLang="ja-JP" dirty="0"/>
          </a:p>
          <a:p>
            <a:r>
              <a:rPr kumimoji="1" lang="ja-JP" altLang="en-US" dirty="0"/>
              <a:t>なるべく多くの箇所を全員で取り組むように心掛けました。</a:t>
            </a:r>
          </a:p>
        </p:txBody>
      </p:sp>
      <p:sp>
        <p:nvSpPr>
          <p:cNvPr id="4" name="スライド番号プレースホルダー 3"/>
          <p:cNvSpPr>
            <a:spLocks noGrp="1"/>
          </p:cNvSpPr>
          <p:nvPr>
            <p:ph type="sldNum" sz="quarter" idx="5"/>
          </p:nvPr>
        </p:nvSpPr>
        <p:spPr/>
        <p:txBody>
          <a:bodyPr/>
          <a:lstStyle/>
          <a:p>
            <a:fld id="{890481F9-CFF6-4F01-8E16-C7AB0AB3A6FC}" type="slidenum">
              <a:rPr kumimoji="1" lang="ja-JP" altLang="en-US" smtClean="0"/>
              <a:t>21</a:t>
            </a:fld>
            <a:endParaRPr kumimoji="1" lang="ja-JP" altLang="en-US"/>
          </a:p>
        </p:txBody>
      </p:sp>
    </p:spTree>
    <p:extLst>
      <p:ext uri="{BB962C8B-B14F-4D97-AF65-F5344CB8AC3E}">
        <p14:creationId xmlns:p14="http://schemas.microsoft.com/office/powerpoint/2010/main" val="37585684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a:t>
            </a:r>
            <a:r>
              <a:rPr kumimoji="1" lang="ja-JP" altLang="en-US" dirty="0"/>
              <a:t>石堂</a:t>
            </a:r>
            <a:r>
              <a:rPr kumimoji="1" lang="en-US" altLang="ja-JP" dirty="0"/>
              <a:t>】</a:t>
            </a:r>
            <a:r>
              <a:rPr kumimoji="1" lang="ja-JP" altLang="en-US" dirty="0"/>
              <a:t>その他のグループとしての工夫として、進捗管理を</a:t>
            </a:r>
            <a:r>
              <a:rPr kumimoji="1" lang="en-US" altLang="ja-JP" dirty="0"/>
              <a:t>Excel</a:t>
            </a:r>
            <a:r>
              <a:rPr kumimoji="1" lang="ja-JP" altLang="en-US" dirty="0"/>
              <a:t>で行い、作業の進捗が一目でわかるようにしました。</a:t>
            </a:r>
            <a:endParaRPr kumimoji="1" lang="en-US" altLang="ja-JP" dirty="0"/>
          </a:p>
          <a:p>
            <a:r>
              <a:rPr kumimoji="1" lang="ja-JP" altLang="en-US" dirty="0"/>
              <a:t>議事録を使って決定事項をドキュメントとして残すことや、オンラインでも息抜きに会話をして普段から声をかけやすい雰囲気づくりに取り組みました。</a:t>
            </a:r>
            <a:endParaRPr kumimoji="1" lang="en-US" altLang="ja-JP" dirty="0"/>
          </a:p>
        </p:txBody>
      </p:sp>
      <p:sp>
        <p:nvSpPr>
          <p:cNvPr id="4" name="スライド番号プレースホルダー 3"/>
          <p:cNvSpPr>
            <a:spLocks noGrp="1"/>
          </p:cNvSpPr>
          <p:nvPr>
            <p:ph type="sldNum" sz="quarter" idx="5"/>
          </p:nvPr>
        </p:nvSpPr>
        <p:spPr/>
        <p:txBody>
          <a:bodyPr/>
          <a:lstStyle/>
          <a:p>
            <a:fld id="{890481F9-CFF6-4F01-8E16-C7AB0AB3A6FC}" type="slidenum">
              <a:rPr kumimoji="1" lang="ja-JP" altLang="en-US" smtClean="0"/>
              <a:t>22</a:t>
            </a:fld>
            <a:endParaRPr kumimoji="1" lang="ja-JP" altLang="en-US"/>
          </a:p>
        </p:txBody>
      </p:sp>
    </p:spTree>
    <p:extLst>
      <p:ext uri="{BB962C8B-B14F-4D97-AF65-F5344CB8AC3E}">
        <p14:creationId xmlns:p14="http://schemas.microsoft.com/office/powerpoint/2010/main" val="30612320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a:t>
            </a:r>
            <a:r>
              <a:rPr kumimoji="1" lang="ja-JP" altLang="en-US" dirty="0"/>
              <a:t>高井</a:t>
            </a:r>
            <a:r>
              <a:rPr kumimoji="1" lang="en-US" altLang="ja-JP" dirty="0"/>
              <a:t>】</a:t>
            </a:r>
            <a:r>
              <a:rPr kumimoji="1" lang="ja-JP" altLang="en-US" dirty="0"/>
              <a:t>突然ですがみなさんこんなことはないですか？</a:t>
            </a:r>
            <a:endParaRPr kumimoji="1" lang="en-US" altLang="ja-JP" dirty="0"/>
          </a:p>
          <a:p>
            <a:r>
              <a:rPr kumimoji="1" lang="ja-JP" altLang="en-US" dirty="0"/>
              <a:t>読み上げる</a:t>
            </a:r>
          </a:p>
        </p:txBody>
      </p:sp>
      <p:sp>
        <p:nvSpPr>
          <p:cNvPr id="4" name="スライド番号プレースホルダー 3"/>
          <p:cNvSpPr>
            <a:spLocks noGrp="1"/>
          </p:cNvSpPr>
          <p:nvPr>
            <p:ph type="sldNum" sz="quarter" idx="5"/>
          </p:nvPr>
        </p:nvSpPr>
        <p:spPr/>
        <p:txBody>
          <a:bodyPr/>
          <a:lstStyle/>
          <a:p>
            <a:fld id="{890481F9-CFF6-4F01-8E16-C7AB0AB3A6FC}" type="slidenum">
              <a:rPr kumimoji="1" lang="ja-JP" altLang="en-US" smtClean="0"/>
              <a:t>3</a:t>
            </a:fld>
            <a:endParaRPr kumimoji="1" lang="ja-JP" altLang="en-US"/>
          </a:p>
        </p:txBody>
      </p:sp>
    </p:spTree>
    <p:extLst>
      <p:ext uri="{BB962C8B-B14F-4D97-AF65-F5344CB8AC3E}">
        <p14:creationId xmlns:p14="http://schemas.microsoft.com/office/powerpoint/2010/main" val="279938401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890481F9-CFF6-4F01-8E16-C7AB0AB3A6FC}" type="slidenum">
              <a:rPr kumimoji="1" lang="ja-JP" altLang="en-US" smtClean="0"/>
              <a:t>23</a:t>
            </a:fld>
            <a:endParaRPr kumimoji="1" lang="ja-JP" altLang="en-US"/>
          </a:p>
        </p:txBody>
      </p:sp>
    </p:spTree>
    <p:extLst>
      <p:ext uri="{BB962C8B-B14F-4D97-AF65-F5344CB8AC3E}">
        <p14:creationId xmlns:p14="http://schemas.microsoft.com/office/powerpoint/2010/main" val="9412392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a:t>
            </a:r>
            <a:r>
              <a:rPr kumimoji="1" lang="ja-JP" altLang="en-US" dirty="0"/>
              <a:t>石堂</a:t>
            </a:r>
            <a:r>
              <a:rPr kumimoji="1" lang="en-US" altLang="ja-JP" dirty="0"/>
              <a:t>】</a:t>
            </a:r>
          </a:p>
          <a:p>
            <a:r>
              <a:rPr kumimoji="1" lang="ja-JP" altLang="en-US" dirty="0"/>
              <a:t>今後の反省点です。</a:t>
            </a:r>
            <a:endParaRPr kumimoji="1" lang="en-US" altLang="ja-JP" dirty="0"/>
          </a:p>
          <a:p>
            <a:r>
              <a:rPr kumimoji="1" lang="ja-JP" altLang="en-US" dirty="0"/>
              <a:t>（読み上げる）</a:t>
            </a:r>
            <a:endParaRPr kumimoji="1" lang="en-US" altLang="ja-JP" dirty="0"/>
          </a:p>
          <a:p>
            <a:r>
              <a:rPr kumimoji="1" lang="ja-JP" altLang="en-US" dirty="0"/>
              <a:t>今後の研修や業務の際にはこれらの反省を活かして取り組んでいきたいです。</a:t>
            </a:r>
          </a:p>
        </p:txBody>
      </p:sp>
      <p:sp>
        <p:nvSpPr>
          <p:cNvPr id="4" name="スライド番号プレースホルダー 3"/>
          <p:cNvSpPr>
            <a:spLocks noGrp="1"/>
          </p:cNvSpPr>
          <p:nvPr>
            <p:ph type="sldNum" sz="quarter" idx="5"/>
          </p:nvPr>
        </p:nvSpPr>
        <p:spPr/>
        <p:txBody>
          <a:bodyPr/>
          <a:lstStyle/>
          <a:p>
            <a:fld id="{890481F9-CFF6-4F01-8E16-C7AB0AB3A6FC}" type="slidenum">
              <a:rPr kumimoji="1" lang="ja-JP" altLang="en-US" smtClean="0"/>
              <a:t>24</a:t>
            </a:fld>
            <a:endParaRPr kumimoji="1" lang="ja-JP" altLang="en-US"/>
          </a:p>
        </p:txBody>
      </p:sp>
    </p:spTree>
    <p:extLst>
      <p:ext uri="{BB962C8B-B14F-4D97-AF65-F5344CB8AC3E}">
        <p14:creationId xmlns:p14="http://schemas.microsoft.com/office/powerpoint/2010/main" val="14536586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a:t>
            </a:r>
            <a:r>
              <a:rPr kumimoji="1" lang="ja-JP" altLang="en-US" dirty="0"/>
              <a:t>石堂</a:t>
            </a:r>
            <a:r>
              <a:rPr kumimoji="1" lang="en-US" altLang="ja-JP" dirty="0"/>
              <a:t>】</a:t>
            </a:r>
            <a:r>
              <a:rPr kumimoji="1" lang="ja-JP" altLang="en-US" dirty="0"/>
              <a:t>ここからは個人の成長についてです。それぞれこの研修で学んだ部分を発表していきます。</a:t>
            </a:r>
          </a:p>
        </p:txBody>
      </p:sp>
      <p:sp>
        <p:nvSpPr>
          <p:cNvPr id="4" name="スライド番号プレースホルダー 3"/>
          <p:cNvSpPr>
            <a:spLocks noGrp="1"/>
          </p:cNvSpPr>
          <p:nvPr>
            <p:ph type="sldNum" sz="quarter" idx="5"/>
          </p:nvPr>
        </p:nvSpPr>
        <p:spPr/>
        <p:txBody>
          <a:bodyPr/>
          <a:lstStyle/>
          <a:p>
            <a:fld id="{890481F9-CFF6-4F01-8E16-C7AB0AB3A6FC}" type="slidenum">
              <a:rPr kumimoji="1" lang="ja-JP" altLang="en-US" smtClean="0"/>
              <a:t>25</a:t>
            </a:fld>
            <a:endParaRPr kumimoji="1" lang="ja-JP" altLang="en-US"/>
          </a:p>
        </p:txBody>
      </p:sp>
    </p:spTree>
    <p:extLst>
      <p:ext uri="{BB962C8B-B14F-4D97-AF65-F5344CB8AC3E}">
        <p14:creationId xmlns:p14="http://schemas.microsoft.com/office/powerpoint/2010/main" val="278009035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a:t>
            </a:r>
            <a:r>
              <a:rPr kumimoji="1" lang="ja-JP" altLang="en-US" dirty="0"/>
              <a:t>藤澤</a:t>
            </a:r>
            <a:r>
              <a:rPr kumimoji="1" lang="en-US" altLang="ja-JP" dirty="0"/>
              <a:t>】</a:t>
            </a:r>
            <a:r>
              <a:rPr kumimoji="1" lang="ja-JP" altLang="en-US" dirty="0"/>
              <a:t>この１か月間、私たちはこのアプリ開発を通してさまざまなことを学びました。</a:t>
            </a:r>
            <a:endParaRPr kumimoji="1" lang="en-US" altLang="ja-JP" dirty="0"/>
          </a:p>
          <a:p>
            <a:r>
              <a:rPr kumimoji="1" lang="ja-JP" altLang="en-US" dirty="0"/>
              <a:t>研修後はそれぞれの道に進みますが、この研修での学びを忘れずに頑張っていこうと思います。</a:t>
            </a:r>
            <a:endParaRPr kumimoji="1" lang="en-US" altLang="ja-JP" dirty="0"/>
          </a:p>
          <a:p>
            <a:r>
              <a:rPr kumimoji="1" lang="ja-JP" altLang="en-US" dirty="0"/>
              <a:t>以上でチーム</a:t>
            </a:r>
            <a:r>
              <a:rPr kumimoji="1" lang="en-US" altLang="ja-JP" dirty="0"/>
              <a:t>A</a:t>
            </a:r>
            <a:r>
              <a:rPr kumimoji="1" lang="ja-JP" altLang="en-US" dirty="0"/>
              <a:t>型の発表を終わります。ありがとうございました。</a:t>
            </a:r>
            <a:endParaRPr kumimoji="1" lang="en-US" altLang="ja-JP" dirty="0"/>
          </a:p>
        </p:txBody>
      </p:sp>
      <p:sp>
        <p:nvSpPr>
          <p:cNvPr id="4" name="スライド番号プレースホルダー 3"/>
          <p:cNvSpPr>
            <a:spLocks noGrp="1"/>
          </p:cNvSpPr>
          <p:nvPr>
            <p:ph type="sldNum" sz="quarter" idx="5"/>
          </p:nvPr>
        </p:nvSpPr>
        <p:spPr/>
        <p:txBody>
          <a:bodyPr/>
          <a:lstStyle/>
          <a:p>
            <a:fld id="{890481F9-CFF6-4F01-8E16-C7AB0AB3A6FC}" type="slidenum">
              <a:rPr kumimoji="1" lang="ja-JP" altLang="en-US" smtClean="0"/>
              <a:t>31</a:t>
            </a:fld>
            <a:endParaRPr kumimoji="1" lang="ja-JP" altLang="en-US"/>
          </a:p>
        </p:txBody>
      </p:sp>
    </p:spTree>
    <p:extLst>
      <p:ext uri="{BB962C8B-B14F-4D97-AF65-F5344CB8AC3E}">
        <p14:creationId xmlns:p14="http://schemas.microsoft.com/office/powerpoint/2010/main" val="32867985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次にこのアプリのターゲットを説明します。</a:t>
            </a:r>
            <a:endParaRPr kumimoji="1" lang="en-US" altLang="ja-JP" dirty="0"/>
          </a:p>
          <a:p>
            <a:r>
              <a:rPr kumimoji="1" lang="ja-JP" altLang="en-US" dirty="0"/>
              <a:t>このアプリをおすすめしたい人は</a:t>
            </a:r>
            <a:endParaRPr kumimoji="1" lang="en-US" altLang="ja-JP" dirty="0"/>
          </a:p>
          <a:p>
            <a:r>
              <a:rPr lang="ja-JP" altLang="en-US" dirty="0"/>
              <a:t>気温に合わせた服装を考えるのが苦手な人</a:t>
            </a:r>
            <a:endParaRPr lang="en-US" altLang="ja-JP" dirty="0"/>
          </a:p>
          <a:p>
            <a:r>
              <a:rPr lang="ja-JP" altLang="en-US" dirty="0"/>
              <a:t>オフィスカジュアルの服装に悩む新社会人</a:t>
            </a:r>
            <a:endParaRPr lang="en-US" altLang="ja-JP" dirty="0"/>
          </a:p>
          <a:p>
            <a:r>
              <a:rPr lang="ja-JP" altLang="en-US" dirty="0"/>
              <a:t>毎朝少しでも多く寝たい人</a:t>
            </a:r>
            <a:endParaRPr kumimoji="1" lang="ja-JP" altLang="en-US" dirty="0"/>
          </a:p>
          <a:p>
            <a:r>
              <a:rPr kumimoji="1" lang="ja-JP" altLang="en-US" dirty="0"/>
              <a:t>です。</a:t>
            </a:r>
            <a:endParaRPr kumimoji="1" lang="en-US" altLang="ja-JP" dirty="0"/>
          </a:p>
        </p:txBody>
      </p:sp>
      <p:sp>
        <p:nvSpPr>
          <p:cNvPr id="4" name="スライド番号プレースホルダー 3"/>
          <p:cNvSpPr>
            <a:spLocks noGrp="1"/>
          </p:cNvSpPr>
          <p:nvPr>
            <p:ph type="sldNum" sz="quarter" idx="5"/>
          </p:nvPr>
        </p:nvSpPr>
        <p:spPr/>
        <p:txBody>
          <a:bodyPr/>
          <a:lstStyle/>
          <a:p>
            <a:fld id="{890481F9-CFF6-4F01-8E16-C7AB0AB3A6FC}" type="slidenum">
              <a:rPr kumimoji="1" lang="ja-JP" altLang="en-US" smtClean="0"/>
              <a:t>4</a:t>
            </a:fld>
            <a:endParaRPr kumimoji="1" lang="ja-JP" altLang="en-US"/>
          </a:p>
        </p:txBody>
      </p:sp>
    </p:spTree>
    <p:extLst>
      <p:ext uri="{BB962C8B-B14F-4D97-AF65-F5344CB8AC3E}">
        <p14:creationId xmlns:p14="http://schemas.microsoft.com/office/powerpoint/2010/main" val="12287072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a:t>
            </a:r>
            <a:r>
              <a:rPr kumimoji="1" lang="ja-JP" altLang="en-US" dirty="0"/>
              <a:t>高井</a:t>
            </a:r>
            <a:r>
              <a:rPr kumimoji="1" lang="en-US" altLang="ja-JP" dirty="0"/>
              <a:t>】</a:t>
            </a:r>
          </a:p>
          <a:p>
            <a:r>
              <a:rPr kumimoji="1" lang="ja-JP" altLang="en-US" dirty="0"/>
              <a:t>そんなあなたにお勧めしたいのが、私たちが制作したアプリ「</a:t>
            </a:r>
            <a:r>
              <a:rPr kumimoji="1" lang="en-US" altLang="ja-JP" dirty="0"/>
              <a:t>Closet</a:t>
            </a:r>
            <a:r>
              <a:rPr kumimoji="1" lang="ja-JP" altLang="en-US" dirty="0"/>
              <a:t>　</a:t>
            </a:r>
            <a:r>
              <a:rPr kumimoji="1" lang="en-US" altLang="ja-JP" dirty="0"/>
              <a:t>with me</a:t>
            </a:r>
            <a:r>
              <a:rPr kumimoji="1" lang="ja-JP" altLang="en-US" dirty="0"/>
              <a:t>」です。</a:t>
            </a:r>
            <a:endParaRPr kumimoji="1" lang="en-US" altLang="ja-JP" dirty="0"/>
          </a:p>
          <a:p>
            <a:r>
              <a:rPr kumimoji="1" lang="ja-JP" altLang="en-US" dirty="0"/>
              <a:t>このアプリは、気温に応じて適切な服装を提案してくれます。</a:t>
            </a:r>
          </a:p>
        </p:txBody>
      </p:sp>
      <p:sp>
        <p:nvSpPr>
          <p:cNvPr id="4" name="スライド番号プレースホルダー 3"/>
          <p:cNvSpPr>
            <a:spLocks noGrp="1"/>
          </p:cNvSpPr>
          <p:nvPr>
            <p:ph type="sldNum" sz="quarter" idx="5"/>
          </p:nvPr>
        </p:nvSpPr>
        <p:spPr/>
        <p:txBody>
          <a:bodyPr/>
          <a:lstStyle/>
          <a:p>
            <a:fld id="{890481F9-CFF6-4F01-8E16-C7AB0AB3A6FC}" type="slidenum">
              <a:rPr kumimoji="1" lang="ja-JP" altLang="en-US" smtClean="0"/>
              <a:t>5</a:t>
            </a:fld>
            <a:endParaRPr kumimoji="1" lang="ja-JP" altLang="en-US"/>
          </a:p>
        </p:txBody>
      </p:sp>
    </p:spTree>
    <p:extLst>
      <p:ext uri="{BB962C8B-B14F-4D97-AF65-F5344CB8AC3E}">
        <p14:creationId xmlns:p14="http://schemas.microsoft.com/office/powerpoint/2010/main" val="1512284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890481F9-CFF6-4F01-8E16-C7AB0AB3A6FC}" type="slidenum">
              <a:rPr kumimoji="1" lang="ja-JP" altLang="en-US" smtClean="0"/>
              <a:t>6</a:t>
            </a:fld>
            <a:endParaRPr kumimoji="1" lang="ja-JP" altLang="en-US"/>
          </a:p>
        </p:txBody>
      </p:sp>
    </p:spTree>
    <p:extLst>
      <p:ext uri="{BB962C8B-B14F-4D97-AF65-F5344CB8AC3E}">
        <p14:creationId xmlns:p14="http://schemas.microsoft.com/office/powerpoint/2010/main" val="19116226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a:t>
            </a:r>
            <a:r>
              <a:rPr kumimoji="1" lang="ja-JP" altLang="en-US" dirty="0"/>
              <a:t>石堂</a:t>
            </a:r>
            <a:r>
              <a:rPr kumimoji="1" lang="en-US" altLang="ja-JP" dirty="0"/>
              <a:t>】</a:t>
            </a:r>
          </a:p>
          <a:p>
            <a:r>
              <a:rPr kumimoji="1" lang="en-US" altLang="ja-JP" dirty="0"/>
              <a:t>Closet</a:t>
            </a:r>
            <a:r>
              <a:rPr kumimoji="1" lang="ja-JP" altLang="en-US" dirty="0"/>
              <a:t>　</a:t>
            </a:r>
            <a:r>
              <a:rPr kumimoji="1" lang="en-US" altLang="ja-JP" dirty="0"/>
              <a:t>with me</a:t>
            </a:r>
            <a:r>
              <a:rPr kumimoji="1" lang="ja-JP" altLang="en-US" dirty="0"/>
              <a:t>の流れを紹介します。</a:t>
            </a:r>
            <a:endParaRPr kumimoji="1" lang="en-US" altLang="ja-JP" dirty="0"/>
          </a:p>
          <a:p>
            <a:r>
              <a:rPr kumimoji="1" lang="ja-JP" altLang="en-US" dirty="0"/>
              <a:t>まずユーザー登録を行い、持っている服を登録します。おすすめの組み合わせを表示し、その日に合わせた適切な服装を知ることができます。</a:t>
            </a:r>
            <a:endParaRPr kumimoji="1" lang="en-US" altLang="ja-JP" dirty="0"/>
          </a:p>
          <a:p>
            <a:r>
              <a:rPr kumimoji="1" lang="ja-JP" altLang="en-US" dirty="0"/>
              <a:t>ユーザーはこのような流れでアプリを使用することを想定しています。</a:t>
            </a:r>
            <a:endParaRPr kumimoji="1" lang="en-US" altLang="ja-JP" dirty="0"/>
          </a:p>
          <a:p>
            <a:r>
              <a:rPr kumimoji="1" lang="ja-JP" altLang="en-US" dirty="0"/>
              <a:t>詳しい使い方は、次の動画でご説明します。</a:t>
            </a:r>
          </a:p>
        </p:txBody>
      </p:sp>
      <p:sp>
        <p:nvSpPr>
          <p:cNvPr id="4" name="スライド番号プレースホルダー 3"/>
          <p:cNvSpPr>
            <a:spLocks noGrp="1"/>
          </p:cNvSpPr>
          <p:nvPr>
            <p:ph type="sldNum" sz="quarter" idx="5"/>
          </p:nvPr>
        </p:nvSpPr>
        <p:spPr/>
        <p:txBody>
          <a:bodyPr/>
          <a:lstStyle/>
          <a:p>
            <a:fld id="{890481F9-CFF6-4F01-8E16-C7AB0AB3A6FC}" type="slidenum">
              <a:rPr kumimoji="1" lang="ja-JP" altLang="en-US" smtClean="0"/>
              <a:t>7</a:t>
            </a:fld>
            <a:endParaRPr kumimoji="1" lang="ja-JP" altLang="en-US"/>
          </a:p>
        </p:txBody>
      </p:sp>
    </p:spTree>
    <p:extLst>
      <p:ext uri="{BB962C8B-B14F-4D97-AF65-F5344CB8AC3E}">
        <p14:creationId xmlns:p14="http://schemas.microsoft.com/office/powerpoint/2010/main" val="1629010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こちらがログイン後に表示されるメイン画面です。</a:t>
            </a:r>
            <a:endParaRPr kumimoji="1" lang="en-US" altLang="ja-JP" dirty="0"/>
          </a:p>
          <a:p>
            <a:r>
              <a:rPr kumimoji="1" lang="ja-JP" altLang="en-US" dirty="0"/>
              <a:t>メニューバーには服登録、一覧、コーディネート履歴、プロフィール、ログアウト機能があります。</a:t>
            </a:r>
            <a:endParaRPr kumimoji="1" lang="en-US" altLang="ja-JP" dirty="0"/>
          </a:p>
          <a:p>
            <a:r>
              <a:rPr kumimoji="1" lang="ja-JP" altLang="en-US" dirty="0"/>
              <a:t>操作性を考えてメニューバーはスクロールしても表示され、ロゴを押すとメイン画面に遷移するように設計されています。</a:t>
            </a:r>
            <a:endParaRPr kumimoji="1" lang="en-US" altLang="ja-JP" dirty="0"/>
          </a:p>
          <a:p>
            <a:r>
              <a:rPr kumimoji="1" lang="ja-JP" altLang="en-US" dirty="0"/>
              <a:t>メイン画面では今日の日付と気温、３時間ごとに取得された天気を表示しています。</a:t>
            </a:r>
            <a:endParaRPr kumimoji="1" lang="en-US" altLang="ja-JP" dirty="0"/>
          </a:p>
          <a:p>
            <a:r>
              <a:rPr kumimoji="1" lang="ja-JP" altLang="en-US" dirty="0"/>
              <a:t>その下に、今日の気温と個人の暑がり・寒がり指数に合わせたおすすめの組み合わせが表示され、クリックすると登録した服の一覧を見ることができます。</a:t>
            </a:r>
          </a:p>
        </p:txBody>
      </p:sp>
      <p:sp>
        <p:nvSpPr>
          <p:cNvPr id="4" name="スライド番号プレースホルダー 3"/>
          <p:cNvSpPr>
            <a:spLocks noGrp="1"/>
          </p:cNvSpPr>
          <p:nvPr>
            <p:ph type="sldNum" sz="quarter" idx="5"/>
          </p:nvPr>
        </p:nvSpPr>
        <p:spPr/>
        <p:txBody>
          <a:bodyPr/>
          <a:lstStyle/>
          <a:p>
            <a:fld id="{890481F9-CFF6-4F01-8E16-C7AB0AB3A6FC}" type="slidenum">
              <a:rPr kumimoji="1" lang="ja-JP" altLang="en-US" smtClean="0"/>
              <a:t>10</a:t>
            </a:fld>
            <a:endParaRPr kumimoji="1" lang="ja-JP" altLang="en-US"/>
          </a:p>
        </p:txBody>
      </p:sp>
    </p:spTree>
    <p:extLst>
      <p:ext uri="{BB962C8B-B14F-4D97-AF65-F5344CB8AC3E}">
        <p14:creationId xmlns:p14="http://schemas.microsoft.com/office/powerpoint/2010/main" val="33263150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動画を実行する→話をする</a:t>
            </a:r>
          </a:p>
        </p:txBody>
      </p:sp>
      <p:sp>
        <p:nvSpPr>
          <p:cNvPr id="4" name="スライド番号プレースホルダー 3"/>
          <p:cNvSpPr>
            <a:spLocks noGrp="1"/>
          </p:cNvSpPr>
          <p:nvPr>
            <p:ph type="sldNum" sz="quarter" idx="5"/>
          </p:nvPr>
        </p:nvSpPr>
        <p:spPr/>
        <p:txBody>
          <a:bodyPr/>
          <a:lstStyle/>
          <a:p>
            <a:fld id="{890481F9-CFF6-4F01-8E16-C7AB0AB3A6FC}" type="slidenum">
              <a:rPr kumimoji="1" lang="ja-JP" altLang="en-US" smtClean="0"/>
              <a:t>11</a:t>
            </a:fld>
            <a:endParaRPr kumimoji="1" lang="ja-JP" altLang="en-US"/>
          </a:p>
        </p:txBody>
      </p:sp>
    </p:spTree>
    <p:extLst>
      <p:ext uri="{BB962C8B-B14F-4D97-AF65-F5344CB8AC3E}">
        <p14:creationId xmlns:p14="http://schemas.microsoft.com/office/powerpoint/2010/main" val="5937041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a:t>
            </a:r>
            <a:r>
              <a:rPr kumimoji="1" lang="ja-JP" altLang="en-US" dirty="0"/>
              <a:t>松倉</a:t>
            </a:r>
            <a:r>
              <a:rPr kumimoji="1" lang="en-US" altLang="ja-JP" dirty="0"/>
              <a:t>】</a:t>
            </a:r>
            <a:r>
              <a:rPr kumimoji="1" lang="ja-JP" altLang="en-US" dirty="0"/>
              <a:t>ここから、特にこだわった機能を紹介します。１つ目は暑がり・寒がり機能です</a:t>
            </a:r>
            <a:endParaRPr kumimoji="1" lang="en-US" altLang="ja-JP" dirty="0"/>
          </a:p>
          <a:p>
            <a:r>
              <a:rPr kumimoji="1" lang="ja-JP" altLang="en-US" dirty="0"/>
              <a:t>同じ気温でも、暑がりな人と寒がりな人とでは体感温度が異なるため、個人で暑がり・寒がりの段階を設定し、それによっておすすめする服が変化します。</a:t>
            </a:r>
            <a:endParaRPr kumimoji="1" lang="en-US" altLang="ja-JP" dirty="0"/>
          </a:p>
          <a:p>
            <a:r>
              <a:rPr kumimoji="1" lang="en-US" altLang="ja-JP" dirty="0"/>
              <a:t>(</a:t>
            </a:r>
            <a:r>
              <a:rPr kumimoji="1" lang="ja-JP" altLang="en-US" dirty="0"/>
              <a:t>必要であれば機能の詳しい説明</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890481F9-CFF6-4F01-8E16-C7AB0AB3A6FC}" type="slidenum">
              <a:rPr kumimoji="1" lang="ja-JP" altLang="en-US" smtClean="0"/>
              <a:t>12</a:t>
            </a:fld>
            <a:endParaRPr kumimoji="1" lang="ja-JP" altLang="en-US"/>
          </a:p>
        </p:txBody>
      </p:sp>
    </p:spTree>
    <p:extLst>
      <p:ext uri="{BB962C8B-B14F-4D97-AF65-F5344CB8AC3E}">
        <p14:creationId xmlns:p14="http://schemas.microsoft.com/office/powerpoint/2010/main" val="11363440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D267B94-DCBC-46A4-919D-FFC79DAAE7A0}"/>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6B363A2C-B8E3-4C5F-98A0-A3A3CB1E0E0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6E05AA20-1B33-402C-ACBF-604064F3C8D9}"/>
              </a:ext>
            </a:extLst>
          </p:cNvPr>
          <p:cNvSpPr>
            <a:spLocks noGrp="1"/>
          </p:cNvSpPr>
          <p:nvPr>
            <p:ph type="dt" sz="half" idx="10"/>
          </p:nvPr>
        </p:nvSpPr>
        <p:spPr/>
        <p:txBody>
          <a:bodyPr/>
          <a:lstStyle/>
          <a:p>
            <a:fld id="{2CC2E1F1-99E3-4A85-864C-B58457AB1C05}" type="datetimeFigureOut">
              <a:rPr kumimoji="1" lang="ja-JP" altLang="en-US" smtClean="0"/>
              <a:t>2023/6/28</a:t>
            </a:fld>
            <a:endParaRPr kumimoji="1" lang="ja-JP" altLang="en-US"/>
          </a:p>
        </p:txBody>
      </p:sp>
      <p:sp>
        <p:nvSpPr>
          <p:cNvPr id="5" name="フッター プレースホルダー 4">
            <a:extLst>
              <a:ext uri="{FF2B5EF4-FFF2-40B4-BE49-F238E27FC236}">
                <a16:creationId xmlns:a16="http://schemas.microsoft.com/office/drawing/2014/main" id="{DBD34BB4-3F48-4A6E-A668-CA2F0F0AD97E}"/>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7EA8F90F-6A2E-4804-8341-D0CCDAAE6E1C}"/>
              </a:ext>
            </a:extLst>
          </p:cNvPr>
          <p:cNvSpPr>
            <a:spLocks noGrp="1"/>
          </p:cNvSpPr>
          <p:nvPr>
            <p:ph type="sldNum" sz="quarter" idx="12"/>
          </p:nvPr>
        </p:nvSpPr>
        <p:spPr/>
        <p:txBody>
          <a:bodyPr/>
          <a:lstStyle/>
          <a:p>
            <a:fld id="{78E41AE0-6156-4A05-A7BE-92BA506EEEEF}" type="slidenum">
              <a:rPr kumimoji="1" lang="ja-JP" altLang="en-US" smtClean="0"/>
              <a:t>‹#›</a:t>
            </a:fld>
            <a:endParaRPr kumimoji="1" lang="ja-JP" altLang="en-US"/>
          </a:p>
        </p:txBody>
      </p:sp>
    </p:spTree>
    <p:extLst>
      <p:ext uri="{BB962C8B-B14F-4D97-AF65-F5344CB8AC3E}">
        <p14:creationId xmlns:p14="http://schemas.microsoft.com/office/powerpoint/2010/main" val="2663910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45F90D1-77EE-4582-B62F-BD52CAAFA583}"/>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A551A6C7-8E9C-48F0-A9EE-836F68F064E9}"/>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37DDEF6A-3B5A-4D2B-A8A5-15BD7D64E749}"/>
              </a:ext>
            </a:extLst>
          </p:cNvPr>
          <p:cNvSpPr>
            <a:spLocks noGrp="1"/>
          </p:cNvSpPr>
          <p:nvPr>
            <p:ph type="dt" sz="half" idx="10"/>
          </p:nvPr>
        </p:nvSpPr>
        <p:spPr/>
        <p:txBody>
          <a:bodyPr/>
          <a:lstStyle/>
          <a:p>
            <a:fld id="{2CC2E1F1-99E3-4A85-864C-B58457AB1C05}" type="datetimeFigureOut">
              <a:rPr kumimoji="1" lang="ja-JP" altLang="en-US" smtClean="0"/>
              <a:t>2023/6/28</a:t>
            </a:fld>
            <a:endParaRPr kumimoji="1" lang="ja-JP" altLang="en-US"/>
          </a:p>
        </p:txBody>
      </p:sp>
      <p:sp>
        <p:nvSpPr>
          <p:cNvPr id="5" name="フッター プレースホルダー 4">
            <a:extLst>
              <a:ext uri="{FF2B5EF4-FFF2-40B4-BE49-F238E27FC236}">
                <a16:creationId xmlns:a16="http://schemas.microsoft.com/office/drawing/2014/main" id="{2AA03FE1-F6EA-4567-8F8E-C41CE00084BE}"/>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CD05A8F6-1061-4A98-B60B-DD7E7549F67C}"/>
              </a:ext>
            </a:extLst>
          </p:cNvPr>
          <p:cNvSpPr>
            <a:spLocks noGrp="1"/>
          </p:cNvSpPr>
          <p:nvPr>
            <p:ph type="sldNum" sz="quarter" idx="12"/>
          </p:nvPr>
        </p:nvSpPr>
        <p:spPr/>
        <p:txBody>
          <a:bodyPr/>
          <a:lstStyle/>
          <a:p>
            <a:fld id="{78E41AE0-6156-4A05-A7BE-92BA506EEEEF}" type="slidenum">
              <a:rPr kumimoji="1" lang="ja-JP" altLang="en-US" smtClean="0"/>
              <a:t>‹#›</a:t>
            </a:fld>
            <a:endParaRPr kumimoji="1" lang="ja-JP" altLang="en-US"/>
          </a:p>
        </p:txBody>
      </p:sp>
    </p:spTree>
    <p:extLst>
      <p:ext uri="{BB962C8B-B14F-4D97-AF65-F5344CB8AC3E}">
        <p14:creationId xmlns:p14="http://schemas.microsoft.com/office/powerpoint/2010/main" val="16390608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D43AF920-C01E-4B72-A885-005925FCBDFC}"/>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985866C2-D8B2-4DD5-B707-EF77AD6417E7}"/>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34113327-CAA4-45D7-916B-EB8F9BFB73D9}"/>
              </a:ext>
            </a:extLst>
          </p:cNvPr>
          <p:cNvSpPr>
            <a:spLocks noGrp="1"/>
          </p:cNvSpPr>
          <p:nvPr>
            <p:ph type="dt" sz="half" idx="10"/>
          </p:nvPr>
        </p:nvSpPr>
        <p:spPr/>
        <p:txBody>
          <a:bodyPr/>
          <a:lstStyle/>
          <a:p>
            <a:fld id="{2CC2E1F1-99E3-4A85-864C-B58457AB1C05}" type="datetimeFigureOut">
              <a:rPr kumimoji="1" lang="ja-JP" altLang="en-US" smtClean="0"/>
              <a:t>2023/6/28</a:t>
            </a:fld>
            <a:endParaRPr kumimoji="1" lang="ja-JP" altLang="en-US"/>
          </a:p>
        </p:txBody>
      </p:sp>
      <p:sp>
        <p:nvSpPr>
          <p:cNvPr id="5" name="フッター プレースホルダー 4">
            <a:extLst>
              <a:ext uri="{FF2B5EF4-FFF2-40B4-BE49-F238E27FC236}">
                <a16:creationId xmlns:a16="http://schemas.microsoft.com/office/drawing/2014/main" id="{E4A2948D-697C-46C8-8FE3-188168D0A5E2}"/>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0F4C80D4-4C4E-4C52-8E1B-AA614D9335AA}"/>
              </a:ext>
            </a:extLst>
          </p:cNvPr>
          <p:cNvSpPr>
            <a:spLocks noGrp="1"/>
          </p:cNvSpPr>
          <p:nvPr>
            <p:ph type="sldNum" sz="quarter" idx="12"/>
          </p:nvPr>
        </p:nvSpPr>
        <p:spPr/>
        <p:txBody>
          <a:bodyPr/>
          <a:lstStyle/>
          <a:p>
            <a:fld id="{78E41AE0-6156-4A05-A7BE-92BA506EEEEF}" type="slidenum">
              <a:rPr kumimoji="1" lang="ja-JP" altLang="en-US" smtClean="0"/>
              <a:t>‹#›</a:t>
            </a:fld>
            <a:endParaRPr kumimoji="1" lang="ja-JP" altLang="en-US"/>
          </a:p>
        </p:txBody>
      </p:sp>
    </p:spTree>
    <p:extLst>
      <p:ext uri="{BB962C8B-B14F-4D97-AF65-F5344CB8AC3E}">
        <p14:creationId xmlns:p14="http://schemas.microsoft.com/office/powerpoint/2010/main" val="10667362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8203831-87C5-4D81-87CD-45463D2842DD}"/>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7907C579-1E46-444B-B0A9-4E223F2C0B8B}"/>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1E409B13-D3BE-4402-B3B9-3FD967EF6C91}"/>
              </a:ext>
            </a:extLst>
          </p:cNvPr>
          <p:cNvSpPr>
            <a:spLocks noGrp="1"/>
          </p:cNvSpPr>
          <p:nvPr>
            <p:ph type="dt" sz="half" idx="10"/>
          </p:nvPr>
        </p:nvSpPr>
        <p:spPr/>
        <p:txBody>
          <a:bodyPr/>
          <a:lstStyle/>
          <a:p>
            <a:fld id="{2CC2E1F1-99E3-4A85-864C-B58457AB1C05}" type="datetimeFigureOut">
              <a:rPr kumimoji="1" lang="ja-JP" altLang="en-US" smtClean="0"/>
              <a:t>2023/6/28</a:t>
            </a:fld>
            <a:endParaRPr kumimoji="1" lang="ja-JP" altLang="en-US"/>
          </a:p>
        </p:txBody>
      </p:sp>
      <p:sp>
        <p:nvSpPr>
          <p:cNvPr id="5" name="フッター プレースホルダー 4">
            <a:extLst>
              <a:ext uri="{FF2B5EF4-FFF2-40B4-BE49-F238E27FC236}">
                <a16:creationId xmlns:a16="http://schemas.microsoft.com/office/drawing/2014/main" id="{EDAE7F07-9FFD-4BD8-8B60-912D0B0D04C1}"/>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6A884072-C4E8-442E-8D9D-8E5D838A0F51}"/>
              </a:ext>
            </a:extLst>
          </p:cNvPr>
          <p:cNvSpPr>
            <a:spLocks noGrp="1"/>
          </p:cNvSpPr>
          <p:nvPr>
            <p:ph type="sldNum" sz="quarter" idx="12"/>
          </p:nvPr>
        </p:nvSpPr>
        <p:spPr/>
        <p:txBody>
          <a:bodyPr/>
          <a:lstStyle/>
          <a:p>
            <a:fld id="{78E41AE0-6156-4A05-A7BE-92BA506EEEEF}" type="slidenum">
              <a:rPr kumimoji="1" lang="ja-JP" altLang="en-US" smtClean="0"/>
              <a:t>‹#›</a:t>
            </a:fld>
            <a:endParaRPr kumimoji="1" lang="ja-JP" altLang="en-US"/>
          </a:p>
        </p:txBody>
      </p:sp>
    </p:spTree>
    <p:extLst>
      <p:ext uri="{BB962C8B-B14F-4D97-AF65-F5344CB8AC3E}">
        <p14:creationId xmlns:p14="http://schemas.microsoft.com/office/powerpoint/2010/main" val="36002261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47AA23C-C9BD-4326-A334-9D008359E5A4}"/>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D07758B1-1F27-4F37-97BB-6812B33941D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DDB1C0B0-8565-4305-87C7-208A7E581D04}"/>
              </a:ext>
            </a:extLst>
          </p:cNvPr>
          <p:cNvSpPr>
            <a:spLocks noGrp="1"/>
          </p:cNvSpPr>
          <p:nvPr>
            <p:ph type="dt" sz="half" idx="10"/>
          </p:nvPr>
        </p:nvSpPr>
        <p:spPr/>
        <p:txBody>
          <a:bodyPr/>
          <a:lstStyle/>
          <a:p>
            <a:fld id="{2CC2E1F1-99E3-4A85-864C-B58457AB1C05}" type="datetimeFigureOut">
              <a:rPr kumimoji="1" lang="ja-JP" altLang="en-US" smtClean="0"/>
              <a:t>2023/6/28</a:t>
            </a:fld>
            <a:endParaRPr kumimoji="1" lang="ja-JP" altLang="en-US"/>
          </a:p>
        </p:txBody>
      </p:sp>
      <p:sp>
        <p:nvSpPr>
          <p:cNvPr id="5" name="フッター プレースホルダー 4">
            <a:extLst>
              <a:ext uri="{FF2B5EF4-FFF2-40B4-BE49-F238E27FC236}">
                <a16:creationId xmlns:a16="http://schemas.microsoft.com/office/drawing/2014/main" id="{58619C1E-A51D-4DCD-BF02-9D688827509C}"/>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9A65BDF9-B856-4F5B-915E-F5C24270B88F}"/>
              </a:ext>
            </a:extLst>
          </p:cNvPr>
          <p:cNvSpPr>
            <a:spLocks noGrp="1"/>
          </p:cNvSpPr>
          <p:nvPr>
            <p:ph type="sldNum" sz="quarter" idx="12"/>
          </p:nvPr>
        </p:nvSpPr>
        <p:spPr/>
        <p:txBody>
          <a:bodyPr/>
          <a:lstStyle/>
          <a:p>
            <a:fld id="{78E41AE0-6156-4A05-A7BE-92BA506EEEEF}" type="slidenum">
              <a:rPr kumimoji="1" lang="ja-JP" altLang="en-US" smtClean="0"/>
              <a:t>‹#›</a:t>
            </a:fld>
            <a:endParaRPr kumimoji="1" lang="ja-JP" altLang="en-US"/>
          </a:p>
        </p:txBody>
      </p:sp>
    </p:spTree>
    <p:extLst>
      <p:ext uri="{BB962C8B-B14F-4D97-AF65-F5344CB8AC3E}">
        <p14:creationId xmlns:p14="http://schemas.microsoft.com/office/powerpoint/2010/main" val="31677036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8FA5C65-22CA-4AB7-9B41-842B4657464F}"/>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D4878F7F-56D1-40BF-8B3E-76306304CE33}"/>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BAFDF462-97C0-45FD-9B1A-8BCAC8B01904}"/>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74629BC7-5F07-4DBE-BBDB-6873463DA272}"/>
              </a:ext>
            </a:extLst>
          </p:cNvPr>
          <p:cNvSpPr>
            <a:spLocks noGrp="1"/>
          </p:cNvSpPr>
          <p:nvPr>
            <p:ph type="dt" sz="half" idx="10"/>
          </p:nvPr>
        </p:nvSpPr>
        <p:spPr/>
        <p:txBody>
          <a:bodyPr/>
          <a:lstStyle/>
          <a:p>
            <a:fld id="{2CC2E1F1-99E3-4A85-864C-B58457AB1C05}" type="datetimeFigureOut">
              <a:rPr kumimoji="1" lang="ja-JP" altLang="en-US" smtClean="0"/>
              <a:t>2023/6/28</a:t>
            </a:fld>
            <a:endParaRPr kumimoji="1" lang="ja-JP" altLang="en-US"/>
          </a:p>
        </p:txBody>
      </p:sp>
      <p:sp>
        <p:nvSpPr>
          <p:cNvPr id="6" name="フッター プレースホルダー 5">
            <a:extLst>
              <a:ext uri="{FF2B5EF4-FFF2-40B4-BE49-F238E27FC236}">
                <a16:creationId xmlns:a16="http://schemas.microsoft.com/office/drawing/2014/main" id="{84A27A8F-97E7-4AA4-A5BB-FDA0321E54F9}"/>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DE045700-B823-43AE-A8E3-850A1B88670E}"/>
              </a:ext>
            </a:extLst>
          </p:cNvPr>
          <p:cNvSpPr>
            <a:spLocks noGrp="1"/>
          </p:cNvSpPr>
          <p:nvPr>
            <p:ph type="sldNum" sz="quarter" idx="12"/>
          </p:nvPr>
        </p:nvSpPr>
        <p:spPr/>
        <p:txBody>
          <a:bodyPr/>
          <a:lstStyle/>
          <a:p>
            <a:fld id="{78E41AE0-6156-4A05-A7BE-92BA506EEEEF}" type="slidenum">
              <a:rPr kumimoji="1" lang="ja-JP" altLang="en-US" smtClean="0"/>
              <a:t>‹#›</a:t>
            </a:fld>
            <a:endParaRPr kumimoji="1" lang="ja-JP" altLang="en-US"/>
          </a:p>
        </p:txBody>
      </p:sp>
    </p:spTree>
    <p:extLst>
      <p:ext uri="{BB962C8B-B14F-4D97-AF65-F5344CB8AC3E}">
        <p14:creationId xmlns:p14="http://schemas.microsoft.com/office/powerpoint/2010/main" val="28502758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140FF89-E210-4708-A517-4F704F3988FF}"/>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45BAA46E-0B30-4426-ABC4-72085A9B6C7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EDF67773-4D7C-4C1D-B4F1-BCF9C45D3B82}"/>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E9DF11A4-4961-4E05-9BD3-5E436E0F429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7D6B8ED4-E953-4E78-8F03-4DF4CF3A4344}"/>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3A16E3AB-21EC-45AF-9D17-0540A3F832AA}"/>
              </a:ext>
            </a:extLst>
          </p:cNvPr>
          <p:cNvSpPr>
            <a:spLocks noGrp="1"/>
          </p:cNvSpPr>
          <p:nvPr>
            <p:ph type="dt" sz="half" idx="10"/>
          </p:nvPr>
        </p:nvSpPr>
        <p:spPr/>
        <p:txBody>
          <a:bodyPr/>
          <a:lstStyle/>
          <a:p>
            <a:fld id="{2CC2E1F1-99E3-4A85-864C-B58457AB1C05}" type="datetimeFigureOut">
              <a:rPr kumimoji="1" lang="ja-JP" altLang="en-US" smtClean="0"/>
              <a:t>2023/6/28</a:t>
            </a:fld>
            <a:endParaRPr kumimoji="1" lang="ja-JP" altLang="en-US"/>
          </a:p>
        </p:txBody>
      </p:sp>
      <p:sp>
        <p:nvSpPr>
          <p:cNvPr id="8" name="フッター プレースホルダー 7">
            <a:extLst>
              <a:ext uri="{FF2B5EF4-FFF2-40B4-BE49-F238E27FC236}">
                <a16:creationId xmlns:a16="http://schemas.microsoft.com/office/drawing/2014/main" id="{63F48185-2518-4045-8F43-2C42D9FFA641}"/>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0C909079-F3F6-4931-87D1-EF7BEEDFB223}"/>
              </a:ext>
            </a:extLst>
          </p:cNvPr>
          <p:cNvSpPr>
            <a:spLocks noGrp="1"/>
          </p:cNvSpPr>
          <p:nvPr>
            <p:ph type="sldNum" sz="quarter" idx="12"/>
          </p:nvPr>
        </p:nvSpPr>
        <p:spPr/>
        <p:txBody>
          <a:bodyPr/>
          <a:lstStyle/>
          <a:p>
            <a:fld id="{78E41AE0-6156-4A05-A7BE-92BA506EEEEF}" type="slidenum">
              <a:rPr kumimoji="1" lang="ja-JP" altLang="en-US" smtClean="0"/>
              <a:t>‹#›</a:t>
            </a:fld>
            <a:endParaRPr kumimoji="1" lang="ja-JP" altLang="en-US"/>
          </a:p>
        </p:txBody>
      </p:sp>
    </p:spTree>
    <p:extLst>
      <p:ext uri="{BB962C8B-B14F-4D97-AF65-F5344CB8AC3E}">
        <p14:creationId xmlns:p14="http://schemas.microsoft.com/office/powerpoint/2010/main" val="9052929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3884BB7-D8C0-4981-A0C4-27089266BAB9}"/>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3DA91065-D50A-44FA-A6DA-1D8699ED425B}"/>
              </a:ext>
            </a:extLst>
          </p:cNvPr>
          <p:cNvSpPr>
            <a:spLocks noGrp="1"/>
          </p:cNvSpPr>
          <p:nvPr>
            <p:ph type="dt" sz="half" idx="10"/>
          </p:nvPr>
        </p:nvSpPr>
        <p:spPr/>
        <p:txBody>
          <a:bodyPr/>
          <a:lstStyle/>
          <a:p>
            <a:fld id="{2CC2E1F1-99E3-4A85-864C-B58457AB1C05}" type="datetimeFigureOut">
              <a:rPr kumimoji="1" lang="ja-JP" altLang="en-US" smtClean="0"/>
              <a:t>2023/6/28</a:t>
            </a:fld>
            <a:endParaRPr kumimoji="1" lang="ja-JP" altLang="en-US"/>
          </a:p>
        </p:txBody>
      </p:sp>
      <p:sp>
        <p:nvSpPr>
          <p:cNvPr id="4" name="フッター プレースホルダー 3">
            <a:extLst>
              <a:ext uri="{FF2B5EF4-FFF2-40B4-BE49-F238E27FC236}">
                <a16:creationId xmlns:a16="http://schemas.microsoft.com/office/drawing/2014/main" id="{2547EAE7-9243-4B4F-953F-F4C8AD4826BB}"/>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C247D75D-18F0-401B-A32F-5203F407780A}"/>
              </a:ext>
            </a:extLst>
          </p:cNvPr>
          <p:cNvSpPr>
            <a:spLocks noGrp="1"/>
          </p:cNvSpPr>
          <p:nvPr>
            <p:ph type="sldNum" sz="quarter" idx="12"/>
          </p:nvPr>
        </p:nvSpPr>
        <p:spPr/>
        <p:txBody>
          <a:bodyPr/>
          <a:lstStyle/>
          <a:p>
            <a:fld id="{78E41AE0-6156-4A05-A7BE-92BA506EEEEF}" type="slidenum">
              <a:rPr kumimoji="1" lang="ja-JP" altLang="en-US" smtClean="0"/>
              <a:t>‹#›</a:t>
            </a:fld>
            <a:endParaRPr kumimoji="1" lang="ja-JP" altLang="en-US"/>
          </a:p>
        </p:txBody>
      </p:sp>
    </p:spTree>
    <p:extLst>
      <p:ext uri="{BB962C8B-B14F-4D97-AF65-F5344CB8AC3E}">
        <p14:creationId xmlns:p14="http://schemas.microsoft.com/office/powerpoint/2010/main" val="1571792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703981FC-D972-4132-8BC4-19DF35F737DA}"/>
              </a:ext>
            </a:extLst>
          </p:cNvPr>
          <p:cNvSpPr>
            <a:spLocks noGrp="1"/>
          </p:cNvSpPr>
          <p:nvPr>
            <p:ph type="dt" sz="half" idx="10"/>
          </p:nvPr>
        </p:nvSpPr>
        <p:spPr/>
        <p:txBody>
          <a:bodyPr/>
          <a:lstStyle/>
          <a:p>
            <a:fld id="{2CC2E1F1-99E3-4A85-864C-B58457AB1C05}" type="datetimeFigureOut">
              <a:rPr kumimoji="1" lang="ja-JP" altLang="en-US" smtClean="0"/>
              <a:t>2023/6/28</a:t>
            </a:fld>
            <a:endParaRPr kumimoji="1" lang="ja-JP" altLang="en-US"/>
          </a:p>
        </p:txBody>
      </p:sp>
      <p:sp>
        <p:nvSpPr>
          <p:cNvPr id="3" name="フッター プレースホルダー 2">
            <a:extLst>
              <a:ext uri="{FF2B5EF4-FFF2-40B4-BE49-F238E27FC236}">
                <a16:creationId xmlns:a16="http://schemas.microsoft.com/office/drawing/2014/main" id="{A87D2836-4267-40FC-8DED-2853D88D192E}"/>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2473D1E9-151D-424E-847B-06ADF70B8EAE}"/>
              </a:ext>
            </a:extLst>
          </p:cNvPr>
          <p:cNvSpPr>
            <a:spLocks noGrp="1"/>
          </p:cNvSpPr>
          <p:nvPr>
            <p:ph type="sldNum" sz="quarter" idx="12"/>
          </p:nvPr>
        </p:nvSpPr>
        <p:spPr/>
        <p:txBody>
          <a:bodyPr/>
          <a:lstStyle/>
          <a:p>
            <a:fld id="{78E41AE0-6156-4A05-A7BE-92BA506EEEEF}" type="slidenum">
              <a:rPr kumimoji="1" lang="ja-JP" altLang="en-US" smtClean="0"/>
              <a:t>‹#›</a:t>
            </a:fld>
            <a:endParaRPr kumimoji="1" lang="ja-JP" altLang="en-US"/>
          </a:p>
        </p:txBody>
      </p:sp>
    </p:spTree>
    <p:extLst>
      <p:ext uri="{BB962C8B-B14F-4D97-AF65-F5344CB8AC3E}">
        <p14:creationId xmlns:p14="http://schemas.microsoft.com/office/powerpoint/2010/main" val="390007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AAEAA83-5342-40BE-957C-0B1A8B519A34}"/>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CE3B18CC-5F30-437E-8454-B1249CFD3E8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0C8FB27E-7D2C-4B4E-A665-230EEE3EED5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59E00DF0-60FD-4752-8933-7C083FAF8889}"/>
              </a:ext>
            </a:extLst>
          </p:cNvPr>
          <p:cNvSpPr>
            <a:spLocks noGrp="1"/>
          </p:cNvSpPr>
          <p:nvPr>
            <p:ph type="dt" sz="half" idx="10"/>
          </p:nvPr>
        </p:nvSpPr>
        <p:spPr/>
        <p:txBody>
          <a:bodyPr/>
          <a:lstStyle/>
          <a:p>
            <a:fld id="{2CC2E1F1-99E3-4A85-864C-B58457AB1C05}" type="datetimeFigureOut">
              <a:rPr kumimoji="1" lang="ja-JP" altLang="en-US" smtClean="0"/>
              <a:t>2023/6/28</a:t>
            </a:fld>
            <a:endParaRPr kumimoji="1" lang="ja-JP" altLang="en-US"/>
          </a:p>
        </p:txBody>
      </p:sp>
      <p:sp>
        <p:nvSpPr>
          <p:cNvPr id="6" name="フッター プレースホルダー 5">
            <a:extLst>
              <a:ext uri="{FF2B5EF4-FFF2-40B4-BE49-F238E27FC236}">
                <a16:creationId xmlns:a16="http://schemas.microsoft.com/office/drawing/2014/main" id="{707D2952-1FDC-4D88-B1F6-FB28F0CEFC1F}"/>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62D50722-5760-4963-9328-628E4FE66BBB}"/>
              </a:ext>
            </a:extLst>
          </p:cNvPr>
          <p:cNvSpPr>
            <a:spLocks noGrp="1"/>
          </p:cNvSpPr>
          <p:nvPr>
            <p:ph type="sldNum" sz="quarter" idx="12"/>
          </p:nvPr>
        </p:nvSpPr>
        <p:spPr/>
        <p:txBody>
          <a:bodyPr/>
          <a:lstStyle/>
          <a:p>
            <a:fld id="{78E41AE0-6156-4A05-A7BE-92BA506EEEEF}" type="slidenum">
              <a:rPr kumimoji="1" lang="ja-JP" altLang="en-US" smtClean="0"/>
              <a:t>‹#›</a:t>
            </a:fld>
            <a:endParaRPr kumimoji="1" lang="ja-JP" altLang="en-US"/>
          </a:p>
        </p:txBody>
      </p:sp>
    </p:spTree>
    <p:extLst>
      <p:ext uri="{BB962C8B-B14F-4D97-AF65-F5344CB8AC3E}">
        <p14:creationId xmlns:p14="http://schemas.microsoft.com/office/powerpoint/2010/main" val="34516936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DABAE10-E032-4D4D-A692-01ECA56A601F}"/>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F4C9327F-E5D3-4140-AAAD-282DC96C1BA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16A56C01-D7D3-4829-B6E9-F8B79005F8D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FA5B76A3-DE19-4C91-9E5D-71C1DD108BE0}"/>
              </a:ext>
            </a:extLst>
          </p:cNvPr>
          <p:cNvSpPr>
            <a:spLocks noGrp="1"/>
          </p:cNvSpPr>
          <p:nvPr>
            <p:ph type="dt" sz="half" idx="10"/>
          </p:nvPr>
        </p:nvSpPr>
        <p:spPr/>
        <p:txBody>
          <a:bodyPr/>
          <a:lstStyle/>
          <a:p>
            <a:fld id="{2CC2E1F1-99E3-4A85-864C-B58457AB1C05}" type="datetimeFigureOut">
              <a:rPr kumimoji="1" lang="ja-JP" altLang="en-US" smtClean="0"/>
              <a:t>2023/6/28</a:t>
            </a:fld>
            <a:endParaRPr kumimoji="1" lang="ja-JP" altLang="en-US"/>
          </a:p>
        </p:txBody>
      </p:sp>
      <p:sp>
        <p:nvSpPr>
          <p:cNvPr id="6" name="フッター プレースホルダー 5">
            <a:extLst>
              <a:ext uri="{FF2B5EF4-FFF2-40B4-BE49-F238E27FC236}">
                <a16:creationId xmlns:a16="http://schemas.microsoft.com/office/drawing/2014/main" id="{9D732CF3-D538-40A0-B5B0-B67CB4AC80DB}"/>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8A53E3DF-4509-4644-A049-20C5BAFEFE92}"/>
              </a:ext>
            </a:extLst>
          </p:cNvPr>
          <p:cNvSpPr>
            <a:spLocks noGrp="1"/>
          </p:cNvSpPr>
          <p:nvPr>
            <p:ph type="sldNum" sz="quarter" idx="12"/>
          </p:nvPr>
        </p:nvSpPr>
        <p:spPr/>
        <p:txBody>
          <a:bodyPr/>
          <a:lstStyle/>
          <a:p>
            <a:fld id="{78E41AE0-6156-4A05-A7BE-92BA506EEEEF}" type="slidenum">
              <a:rPr kumimoji="1" lang="ja-JP" altLang="en-US" smtClean="0"/>
              <a:t>‹#›</a:t>
            </a:fld>
            <a:endParaRPr kumimoji="1" lang="ja-JP" altLang="en-US"/>
          </a:p>
        </p:txBody>
      </p:sp>
    </p:spTree>
    <p:extLst>
      <p:ext uri="{BB962C8B-B14F-4D97-AF65-F5344CB8AC3E}">
        <p14:creationId xmlns:p14="http://schemas.microsoft.com/office/powerpoint/2010/main" val="34494069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3">
            <a:lumMod val="20000"/>
            <a:lumOff val="80000"/>
          </a:schemeClr>
        </a:solidFill>
        <a:effectLst/>
      </p:bgPr>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9AC8C73E-DF0D-431B-B49C-75EFAAF20C0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96B1E2F4-A55A-4F6E-944B-1292CAEBD3B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27B08CE9-9477-414F-AE86-26D7F743695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CC2E1F1-99E3-4A85-864C-B58457AB1C05}" type="datetimeFigureOut">
              <a:rPr kumimoji="1" lang="ja-JP" altLang="en-US" smtClean="0"/>
              <a:t>2023/6/28</a:t>
            </a:fld>
            <a:endParaRPr kumimoji="1" lang="ja-JP" altLang="en-US"/>
          </a:p>
        </p:txBody>
      </p:sp>
      <p:sp>
        <p:nvSpPr>
          <p:cNvPr id="5" name="フッター プレースホルダー 4">
            <a:extLst>
              <a:ext uri="{FF2B5EF4-FFF2-40B4-BE49-F238E27FC236}">
                <a16:creationId xmlns:a16="http://schemas.microsoft.com/office/drawing/2014/main" id="{5E978D20-187D-4412-83F0-37717401C85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DA6DDE10-E0AA-416A-BB9A-B1FAB892BC7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8E41AE0-6156-4A05-A7BE-92BA506EEEEF}" type="slidenum">
              <a:rPr kumimoji="1" lang="ja-JP" altLang="en-US" smtClean="0"/>
              <a:t>‹#›</a:t>
            </a:fld>
            <a:endParaRPr kumimoji="1" lang="ja-JP" altLang="en-US"/>
          </a:p>
        </p:txBody>
      </p:sp>
    </p:spTree>
    <p:extLst>
      <p:ext uri="{BB962C8B-B14F-4D97-AF65-F5344CB8AC3E}">
        <p14:creationId xmlns:p14="http://schemas.microsoft.com/office/powerpoint/2010/main" val="24723762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OV"/><Relationship Id="rId1" Type="http://schemas.microsoft.com/office/2007/relationships/media" Target="../media/media1.MOV"/><Relationship Id="rId5" Type="http://schemas.openxmlformats.org/officeDocument/2006/relationships/image" Target="../media/image6.png"/><Relationship Id="rId4" Type="http://schemas.openxmlformats.org/officeDocument/2006/relationships/notesSlide" Target="../notesSlides/notesSlide8.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5.xml"/><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2.png"/><Relationship Id="rId7" Type="http://schemas.openxmlformats.org/officeDocument/2006/relationships/diagramColors" Target="../diagrams/colors1.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9FF3EF8-89FE-4A2D-B5E2-A16575A6BE6F}"/>
              </a:ext>
            </a:extLst>
          </p:cNvPr>
          <p:cNvSpPr>
            <a:spLocks noGrp="1"/>
          </p:cNvSpPr>
          <p:nvPr>
            <p:ph type="ctrTitle"/>
          </p:nvPr>
        </p:nvSpPr>
        <p:spPr/>
        <p:txBody>
          <a:bodyPr/>
          <a:lstStyle/>
          <a:p>
            <a:endParaRPr kumimoji="1" lang="ja-JP" altLang="en-US"/>
          </a:p>
        </p:txBody>
      </p:sp>
      <p:sp>
        <p:nvSpPr>
          <p:cNvPr id="3" name="字幕 2">
            <a:extLst>
              <a:ext uri="{FF2B5EF4-FFF2-40B4-BE49-F238E27FC236}">
                <a16:creationId xmlns:a16="http://schemas.microsoft.com/office/drawing/2014/main" id="{5156AD6A-FA8D-476F-ABF5-BAA2E4E259D4}"/>
              </a:ext>
            </a:extLst>
          </p:cNvPr>
          <p:cNvSpPr>
            <a:spLocks noGrp="1"/>
          </p:cNvSpPr>
          <p:nvPr>
            <p:ph type="subTitle" idx="1"/>
          </p:nvPr>
        </p:nvSpPr>
        <p:spPr/>
        <p:txBody>
          <a:bodyPr/>
          <a:lstStyle/>
          <a:p>
            <a:endParaRPr kumimoji="1" lang="ja-JP" altLang="en-US"/>
          </a:p>
        </p:txBody>
      </p:sp>
      <p:pic>
        <p:nvPicPr>
          <p:cNvPr id="4" name="図 3">
            <a:extLst>
              <a:ext uri="{FF2B5EF4-FFF2-40B4-BE49-F238E27FC236}">
                <a16:creationId xmlns:a16="http://schemas.microsoft.com/office/drawing/2014/main" id="{02AB200E-72DE-4573-A110-52D8BB27A360}"/>
              </a:ext>
            </a:extLst>
          </p:cNvPr>
          <p:cNvPicPr>
            <a:picLocks noChangeAspect="1"/>
          </p:cNvPicPr>
          <p:nvPr/>
        </p:nvPicPr>
        <p:blipFill>
          <a:blip r:embed="rId2"/>
          <a:stretch>
            <a:fillRect/>
          </a:stretch>
        </p:blipFill>
        <p:spPr>
          <a:xfrm>
            <a:off x="1904166" y="1875932"/>
            <a:ext cx="8383668" cy="3743818"/>
          </a:xfrm>
          <a:prstGeom prst="rect">
            <a:avLst/>
          </a:prstGeom>
        </p:spPr>
      </p:pic>
    </p:spTree>
    <p:extLst>
      <p:ext uri="{BB962C8B-B14F-4D97-AF65-F5344CB8AC3E}">
        <p14:creationId xmlns:p14="http://schemas.microsoft.com/office/powerpoint/2010/main" val="25789345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3A54D75-1015-4936-A6C0-3422E0CB4A73}"/>
              </a:ext>
            </a:extLst>
          </p:cNvPr>
          <p:cNvSpPr>
            <a:spLocks noGrp="1"/>
          </p:cNvSpPr>
          <p:nvPr>
            <p:ph type="title"/>
          </p:nvPr>
        </p:nvSpPr>
        <p:spPr/>
        <p:txBody>
          <a:bodyPr/>
          <a:lstStyle/>
          <a:p>
            <a:r>
              <a:rPr lang="ja-JP" altLang="en-US" dirty="0"/>
              <a:t>　メ</a:t>
            </a:r>
            <a:r>
              <a:rPr kumimoji="1" lang="ja-JP" altLang="en-US" dirty="0"/>
              <a:t>イン画面</a:t>
            </a:r>
          </a:p>
        </p:txBody>
      </p:sp>
      <p:sp>
        <p:nvSpPr>
          <p:cNvPr id="3" name="コンテンツ プレースホルダー 2">
            <a:extLst>
              <a:ext uri="{FF2B5EF4-FFF2-40B4-BE49-F238E27FC236}">
                <a16:creationId xmlns:a16="http://schemas.microsoft.com/office/drawing/2014/main" id="{F461264C-3ADF-4207-BC57-8C1D0E2C8677}"/>
              </a:ext>
            </a:extLst>
          </p:cNvPr>
          <p:cNvSpPr>
            <a:spLocks noGrp="1"/>
          </p:cNvSpPr>
          <p:nvPr>
            <p:ph idx="1"/>
          </p:nvPr>
        </p:nvSpPr>
        <p:spPr/>
        <p:txBody>
          <a:bodyPr/>
          <a:lstStyle/>
          <a:p>
            <a:endParaRPr kumimoji="1" lang="ja-JP" altLang="en-US"/>
          </a:p>
        </p:txBody>
      </p:sp>
      <p:sp>
        <p:nvSpPr>
          <p:cNvPr id="6" name="フリーフォーム: 図形 5">
            <a:extLst>
              <a:ext uri="{FF2B5EF4-FFF2-40B4-BE49-F238E27FC236}">
                <a16:creationId xmlns:a16="http://schemas.microsoft.com/office/drawing/2014/main" id="{1B03825B-514A-4976-8245-4C305506F6D9}"/>
              </a:ext>
            </a:extLst>
          </p:cNvPr>
          <p:cNvSpPr/>
          <p:nvPr/>
        </p:nvSpPr>
        <p:spPr>
          <a:xfrm rot="5400000" flipV="1">
            <a:off x="160694" y="270427"/>
            <a:ext cx="1519422" cy="978569"/>
          </a:xfrm>
          <a:custGeom>
            <a:avLst/>
            <a:gdLst>
              <a:gd name="connsiteX0" fmla="*/ 0 w 3155712"/>
              <a:gd name="connsiteY0" fmla="*/ 0 h 818148"/>
              <a:gd name="connsiteX1" fmla="*/ 3155712 w 3155712"/>
              <a:gd name="connsiteY1" fmla="*/ 0 h 818148"/>
              <a:gd name="connsiteX2" fmla="*/ 3155712 w 3155712"/>
              <a:gd name="connsiteY2" fmla="*/ 1 h 818148"/>
              <a:gd name="connsiteX3" fmla="*/ 2829140 w 3155712"/>
              <a:gd name="connsiteY3" fmla="*/ 1 h 818148"/>
              <a:gd name="connsiteX4" fmla="*/ 2420067 w 3155712"/>
              <a:gd name="connsiteY4" fmla="*/ 409074 h 818148"/>
              <a:gd name="connsiteX5" fmla="*/ 2829140 w 3155712"/>
              <a:gd name="connsiteY5" fmla="*/ 818148 h 818148"/>
              <a:gd name="connsiteX6" fmla="*/ 0 w 3155712"/>
              <a:gd name="connsiteY6" fmla="*/ 818148 h 81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55712" h="818148">
                <a:moveTo>
                  <a:pt x="0" y="0"/>
                </a:moveTo>
                <a:lnTo>
                  <a:pt x="3155712" y="0"/>
                </a:lnTo>
                <a:lnTo>
                  <a:pt x="3155712" y="1"/>
                </a:lnTo>
                <a:lnTo>
                  <a:pt x="2829140" y="1"/>
                </a:lnTo>
                <a:lnTo>
                  <a:pt x="2420067" y="409074"/>
                </a:lnTo>
                <a:lnTo>
                  <a:pt x="2829140" y="818148"/>
                </a:lnTo>
                <a:lnTo>
                  <a:pt x="0" y="818148"/>
                </a:lnTo>
                <a:close/>
              </a:path>
            </a:pathLst>
          </a:custGeom>
          <a:solidFill>
            <a:srgbClr val="B8D4D3"/>
          </a:solidFill>
          <a:ln>
            <a:noFill/>
          </a:ln>
        </p:spPr>
        <p:style>
          <a:lnRef idx="0">
            <a:scrgbClr r="0" g="0" b="0"/>
          </a:lnRef>
          <a:fillRef idx="0">
            <a:scrgbClr r="0" g="0" b="0"/>
          </a:fillRef>
          <a:effectRef idx="0">
            <a:scrgbClr r="0" g="0" b="0"/>
          </a:effectRef>
          <a:fontRef idx="minor">
            <a:schemeClr val="lt1"/>
          </a:fontRef>
        </p:style>
        <p:txBody>
          <a:bodyPr vert="eaVert"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3200" b="0" i="0" u="none" strike="noStrike" kern="1200" cap="none" spc="0" normalizeH="0" baseline="0" noProof="0" dirty="0">
              <a:ln>
                <a:noFill/>
              </a:ln>
              <a:solidFill>
                <a:srgbClr val="403E60"/>
              </a:solidFill>
              <a:effectLst/>
              <a:uLnTx/>
              <a:uFillTx/>
              <a:latin typeface="Times New Roman" panose="02020603050405020304"/>
              <a:ea typeface="ＭＳ Ｐ明朝" panose="02020600040205080304" pitchFamily="18" charset="-128"/>
              <a:cs typeface="+mn-cs"/>
            </a:endParaRPr>
          </a:p>
        </p:txBody>
      </p:sp>
      <p:pic>
        <p:nvPicPr>
          <p:cNvPr id="8" name="図 7">
            <a:extLst>
              <a:ext uri="{FF2B5EF4-FFF2-40B4-BE49-F238E27FC236}">
                <a16:creationId xmlns:a16="http://schemas.microsoft.com/office/drawing/2014/main" id="{EC17A19C-57C3-4581-BEBE-ADCE96953E74}"/>
              </a:ext>
            </a:extLst>
          </p:cNvPr>
          <p:cNvPicPr>
            <a:picLocks noChangeAspect="1"/>
          </p:cNvPicPr>
          <p:nvPr/>
        </p:nvPicPr>
        <p:blipFill>
          <a:blip r:embed="rId3"/>
          <a:stretch>
            <a:fillRect/>
          </a:stretch>
        </p:blipFill>
        <p:spPr>
          <a:xfrm>
            <a:off x="1599622" y="1519423"/>
            <a:ext cx="8992755" cy="5223291"/>
          </a:xfrm>
          <a:prstGeom prst="rect">
            <a:avLst/>
          </a:prstGeom>
        </p:spPr>
      </p:pic>
    </p:spTree>
    <p:extLst>
      <p:ext uri="{BB962C8B-B14F-4D97-AF65-F5344CB8AC3E}">
        <p14:creationId xmlns:p14="http://schemas.microsoft.com/office/powerpoint/2010/main" val="3748004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5154093-D8A8-4D5A-B705-D4345D400171}"/>
              </a:ext>
            </a:extLst>
          </p:cNvPr>
          <p:cNvSpPr>
            <a:spLocks noGrp="1"/>
          </p:cNvSpPr>
          <p:nvPr>
            <p:ph type="title"/>
          </p:nvPr>
        </p:nvSpPr>
        <p:spPr/>
        <p:txBody>
          <a:bodyPr/>
          <a:lstStyle/>
          <a:p>
            <a:endParaRPr kumimoji="1" lang="ja-JP" altLang="en-US" b="1" dirty="0"/>
          </a:p>
        </p:txBody>
      </p:sp>
      <p:pic>
        <p:nvPicPr>
          <p:cNvPr id="4" name="15E55E75">
            <a:hlinkClick r:id="" action="ppaction://media"/>
            <a:extLst>
              <a:ext uri="{FF2B5EF4-FFF2-40B4-BE49-F238E27FC236}">
                <a16:creationId xmlns:a16="http://schemas.microsoft.com/office/drawing/2014/main" id="{DFA90718-B160-4998-832E-3EE6E1A930B3}"/>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0" y="155"/>
            <a:ext cx="12192000" cy="6857845"/>
          </a:xfrm>
        </p:spPr>
      </p:pic>
    </p:spTree>
    <p:extLst>
      <p:ext uri="{BB962C8B-B14F-4D97-AF65-F5344CB8AC3E}">
        <p14:creationId xmlns:p14="http://schemas.microsoft.com/office/powerpoint/2010/main" val="111377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853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E4BB6AA-7416-4A4E-99F4-78F3A24517FE}"/>
              </a:ext>
            </a:extLst>
          </p:cNvPr>
          <p:cNvSpPr>
            <a:spLocks noGrp="1"/>
          </p:cNvSpPr>
          <p:nvPr>
            <p:ph type="title"/>
          </p:nvPr>
        </p:nvSpPr>
        <p:spPr/>
        <p:txBody>
          <a:bodyPr/>
          <a:lstStyle/>
          <a:p>
            <a:r>
              <a:rPr kumimoji="1" lang="ja-JP" altLang="en-US" dirty="0"/>
              <a:t>　</a:t>
            </a:r>
            <a:r>
              <a:rPr kumimoji="1" lang="ja-JP" altLang="en-US" b="1" dirty="0"/>
              <a:t>こだわり①おすすめの組み合わせ機能</a:t>
            </a:r>
          </a:p>
        </p:txBody>
      </p:sp>
      <p:sp>
        <p:nvSpPr>
          <p:cNvPr id="3" name="コンテンツ プレースホルダー 2">
            <a:extLst>
              <a:ext uri="{FF2B5EF4-FFF2-40B4-BE49-F238E27FC236}">
                <a16:creationId xmlns:a16="http://schemas.microsoft.com/office/drawing/2014/main" id="{C3418010-58A9-4079-93FC-73CD5C35CE2B}"/>
              </a:ext>
            </a:extLst>
          </p:cNvPr>
          <p:cNvSpPr>
            <a:spLocks noGrp="1"/>
          </p:cNvSpPr>
          <p:nvPr>
            <p:ph idx="1"/>
          </p:nvPr>
        </p:nvSpPr>
        <p:spPr/>
        <p:txBody>
          <a:bodyPr/>
          <a:lstStyle/>
          <a:p>
            <a:r>
              <a:rPr lang="ja-JP" altLang="en-US" dirty="0"/>
              <a:t>気温に合わせておすすめの服装を提案</a:t>
            </a:r>
            <a:endParaRPr lang="en-US" altLang="ja-JP" dirty="0"/>
          </a:p>
          <a:p>
            <a:r>
              <a:rPr lang="ja-JP" altLang="en-US" dirty="0"/>
              <a:t>同じ気温でも暑がりと寒がりでは体感温度が異なる</a:t>
            </a:r>
            <a:endParaRPr lang="en-US" altLang="ja-JP" dirty="0"/>
          </a:p>
          <a:p>
            <a:r>
              <a:rPr kumimoji="1" lang="ja-JP" altLang="en-US" dirty="0"/>
              <a:t>個人で暑がり寒がりレベルを設定</a:t>
            </a:r>
            <a:endParaRPr kumimoji="1" lang="en-US" altLang="ja-JP" dirty="0"/>
          </a:p>
          <a:p>
            <a:pPr marL="0" indent="0">
              <a:buNone/>
            </a:pPr>
            <a:r>
              <a:rPr lang="ja-JP" altLang="en-US" dirty="0"/>
              <a:t>　→おすすめする服が変化</a:t>
            </a:r>
            <a:endParaRPr kumimoji="1" lang="en-US" altLang="ja-JP" dirty="0"/>
          </a:p>
        </p:txBody>
      </p:sp>
      <p:sp>
        <p:nvSpPr>
          <p:cNvPr id="16" name="フリーフォーム: 図形 15">
            <a:extLst>
              <a:ext uri="{FF2B5EF4-FFF2-40B4-BE49-F238E27FC236}">
                <a16:creationId xmlns:a16="http://schemas.microsoft.com/office/drawing/2014/main" id="{24871856-609C-46FE-8655-25582194E0B3}"/>
              </a:ext>
            </a:extLst>
          </p:cNvPr>
          <p:cNvSpPr/>
          <p:nvPr/>
        </p:nvSpPr>
        <p:spPr>
          <a:xfrm rot="5400000" flipV="1">
            <a:off x="160694" y="270427"/>
            <a:ext cx="1519422" cy="978569"/>
          </a:xfrm>
          <a:custGeom>
            <a:avLst/>
            <a:gdLst>
              <a:gd name="connsiteX0" fmla="*/ 0 w 3155712"/>
              <a:gd name="connsiteY0" fmla="*/ 0 h 818148"/>
              <a:gd name="connsiteX1" fmla="*/ 3155712 w 3155712"/>
              <a:gd name="connsiteY1" fmla="*/ 0 h 818148"/>
              <a:gd name="connsiteX2" fmla="*/ 3155712 w 3155712"/>
              <a:gd name="connsiteY2" fmla="*/ 1 h 818148"/>
              <a:gd name="connsiteX3" fmla="*/ 2829140 w 3155712"/>
              <a:gd name="connsiteY3" fmla="*/ 1 h 818148"/>
              <a:gd name="connsiteX4" fmla="*/ 2420067 w 3155712"/>
              <a:gd name="connsiteY4" fmla="*/ 409074 h 818148"/>
              <a:gd name="connsiteX5" fmla="*/ 2829140 w 3155712"/>
              <a:gd name="connsiteY5" fmla="*/ 818148 h 818148"/>
              <a:gd name="connsiteX6" fmla="*/ 0 w 3155712"/>
              <a:gd name="connsiteY6" fmla="*/ 818148 h 81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55712" h="818148">
                <a:moveTo>
                  <a:pt x="0" y="0"/>
                </a:moveTo>
                <a:lnTo>
                  <a:pt x="3155712" y="0"/>
                </a:lnTo>
                <a:lnTo>
                  <a:pt x="3155712" y="1"/>
                </a:lnTo>
                <a:lnTo>
                  <a:pt x="2829140" y="1"/>
                </a:lnTo>
                <a:lnTo>
                  <a:pt x="2420067" y="409074"/>
                </a:lnTo>
                <a:lnTo>
                  <a:pt x="2829140" y="818148"/>
                </a:lnTo>
                <a:lnTo>
                  <a:pt x="0" y="818148"/>
                </a:lnTo>
                <a:close/>
              </a:path>
            </a:pathLst>
          </a:custGeom>
          <a:solidFill>
            <a:srgbClr val="B8D4D3"/>
          </a:solidFill>
          <a:ln>
            <a:noFill/>
          </a:ln>
        </p:spPr>
        <p:style>
          <a:lnRef idx="0">
            <a:scrgbClr r="0" g="0" b="0"/>
          </a:lnRef>
          <a:fillRef idx="0">
            <a:scrgbClr r="0" g="0" b="0"/>
          </a:fillRef>
          <a:effectRef idx="0">
            <a:scrgbClr r="0" g="0" b="0"/>
          </a:effectRef>
          <a:fontRef idx="minor">
            <a:schemeClr val="lt1"/>
          </a:fontRef>
        </p:style>
        <p:txBody>
          <a:bodyPr vert="eaVert"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3200" b="0" i="0" u="none" strike="noStrike" kern="1200" cap="none" spc="0" normalizeH="0" baseline="0" noProof="0" dirty="0">
              <a:ln>
                <a:noFill/>
              </a:ln>
              <a:solidFill>
                <a:srgbClr val="403E60"/>
              </a:solidFill>
              <a:effectLst/>
              <a:uLnTx/>
              <a:uFillTx/>
              <a:latin typeface="Times New Roman" panose="02020603050405020304"/>
              <a:ea typeface="ＭＳ Ｐ明朝" panose="02020600040205080304" pitchFamily="18" charset="-128"/>
              <a:cs typeface="+mn-cs"/>
            </a:endParaRPr>
          </a:p>
        </p:txBody>
      </p:sp>
      <p:pic>
        <p:nvPicPr>
          <p:cNvPr id="18" name="図 17" descr="抽象, 挿絵 が含まれている画像&#10;&#10;自動的に生成された説明">
            <a:extLst>
              <a:ext uri="{FF2B5EF4-FFF2-40B4-BE49-F238E27FC236}">
                <a16:creationId xmlns:a16="http://schemas.microsoft.com/office/drawing/2014/main" id="{F131E15E-982E-4B6F-B4A9-A00BB44A02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08239" y="1825625"/>
            <a:ext cx="1386826" cy="4095760"/>
          </a:xfrm>
          <a:prstGeom prst="rect">
            <a:avLst/>
          </a:prstGeom>
        </p:spPr>
      </p:pic>
      <p:sp>
        <p:nvSpPr>
          <p:cNvPr id="19" name="四角形: 角を丸くする 18">
            <a:extLst>
              <a:ext uri="{FF2B5EF4-FFF2-40B4-BE49-F238E27FC236}">
                <a16:creationId xmlns:a16="http://schemas.microsoft.com/office/drawing/2014/main" id="{DD362E03-97BE-4DA9-A3F3-2C36179E6969}"/>
              </a:ext>
            </a:extLst>
          </p:cNvPr>
          <p:cNvSpPr/>
          <p:nvPr/>
        </p:nvSpPr>
        <p:spPr>
          <a:xfrm>
            <a:off x="920405" y="4001294"/>
            <a:ext cx="3175535" cy="1318661"/>
          </a:xfrm>
          <a:prstGeom prst="roundRect">
            <a:avLst/>
          </a:prstGeom>
          <a:solidFill>
            <a:srgbClr val="B8D4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b="0" i="0" dirty="0">
                <a:solidFill>
                  <a:srgbClr val="1D1C1D"/>
                </a:solidFill>
                <a:effectLst/>
                <a:latin typeface="NotoSansJP"/>
              </a:rPr>
              <a:t>天気・気温を取得するための</a:t>
            </a:r>
            <a:r>
              <a:rPr lang="en-US" altLang="ja-JP" b="0" i="0" dirty="0">
                <a:solidFill>
                  <a:srgbClr val="1D1C1D"/>
                </a:solidFill>
                <a:effectLst/>
                <a:latin typeface="NotoSansJP"/>
              </a:rPr>
              <a:t>Open-</a:t>
            </a:r>
            <a:r>
              <a:rPr lang="en-US" altLang="ja-JP" b="0" i="0" dirty="0" err="1">
                <a:solidFill>
                  <a:srgbClr val="1D1C1D"/>
                </a:solidFill>
                <a:effectLst/>
                <a:latin typeface="NotoSansJP"/>
              </a:rPr>
              <a:t>Meteo</a:t>
            </a:r>
            <a:r>
              <a:rPr lang="en-US" altLang="ja-JP" b="0" i="0" dirty="0">
                <a:solidFill>
                  <a:srgbClr val="1D1C1D"/>
                </a:solidFill>
                <a:effectLst/>
                <a:latin typeface="NotoSansJP"/>
              </a:rPr>
              <a:t>(API)</a:t>
            </a:r>
            <a:r>
              <a:rPr lang="ja-JP" altLang="en-US" b="0" i="0" dirty="0">
                <a:solidFill>
                  <a:srgbClr val="1D1C1D"/>
                </a:solidFill>
                <a:effectLst/>
                <a:latin typeface="NotoSansJP"/>
              </a:rPr>
              <a:t>を使用</a:t>
            </a:r>
            <a:endParaRPr kumimoji="1" lang="ja-JP" altLang="en-US" dirty="0"/>
          </a:p>
        </p:txBody>
      </p:sp>
      <p:sp>
        <p:nvSpPr>
          <p:cNvPr id="20" name="四角形: 角を丸くする 19">
            <a:extLst>
              <a:ext uri="{FF2B5EF4-FFF2-40B4-BE49-F238E27FC236}">
                <a16:creationId xmlns:a16="http://schemas.microsoft.com/office/drawing/2014/main" id="{E4518CC0-CADE-4A4B-8C18-9B0B3AA9E78F}"/>
              </a:ext>
            </a:extLst>
          </p:cNvPr>
          <p:cNvSpPr/>
          <p:nvPr/>
        </p:nvSpPr>
        <p:spPr>
          <a:xfrm>
            <a:off x="4629754" y="4001293"/>
            <a:ext cx="3175536" cy="1318661"/>
          </a:xfrm>
          <a:prstGeom prst="roundRect">
            <a:avLst/>
          </a:prstGeom>
          <a:solidFill>
            <a:srgbClr val="B8D4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JavaScript</a:t>
            </a:r>
            <a:r>
              <a:rPr kumimoji="1" lang="ja-JP" altLang="en-US" dirty="0">
                <a:solidFill>
                  <a:schemeClr val="tx1"/>
                </a:solidFill>
              </a:rPr>
              <a:t>で条件を</a:t>
            </a:r>
            <a:endParaRPr kumimoji="1" lang="en-US" altLang="ja-JP" dirty="0">
              <a:solidFill>
                <a:schemeClr val="tx1"/>
              </a:solidFill>
            </a:endParaRPr>
          </a:p>
          <a:p>
            <a:pPr algn="ctr"/>
            <a:r>
              <a:rPr kumimoji="1" lang="ja-JP" altLang="en-US" dirty="0">
                <a:solidFill>
                  <a:schemeClr val="tx1"/>
                </a:solidFill>
              </a:rPr>
              <a:t>指定して服装を提案</a:t>
            </a:r>
          </a:p>
        </p:txBody>
      </p:sp>
    </p:spTree>
    <p:extLst>
      <p:ext uri="{BB962C8B-B14F-4D97-AF65-F5344CB8AC3E}">
        <p14:creationId xmlns:p14="http://schemas.microsoft.com/office/powerpoint/2010/main" val="11656063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7DB54CD-4AB5-43FA-888A-C18DE3DEA7D2}"/>
              </a:ext>
            </a:extLst>
          </p:cNvPr>
          <p:cNvSpPr>
            <a:spLocks noGrp="1"/>
          </p:cNvSpPr>
          <p:nvPr>
            <p:ph type="title"/>
          </p:nvPr>
        </p:nvSpPr>
        <p:spPr/>
        <p:txBody>
          <a:bodyPr/>
          <a:lstStyle/>
          <a:p>
            <a:r>
              <a:rPr kumimoji="1" lang="ja-JP" altLang="en-US" dirty="0"/>
              <a:t>　</a:t>
            </a:r>
            <a:r>
              <a:rPr kumimoji="1" lang="ja-JP" altLang="en-US" b="1" dirty="0"/>
              <a:t> ①おすすめの組み合わせ機能</a:t>
            </a:r>
          </a:p>
        </p:txBody>
      </p:sp>
      <p:sp>
        <p:nvSpPr>
          <p:cNvPr id="3" name="テキスト プレースホルダー 2">
            <a:extLst>
              <a:ext uri="{FF2B5EF4-FFF2-40B4-BE49-F238E27FC236}">
                <a16:creationId xmlns:a16="http://schemas.microsoft.com/office/drawing/2014/main" id="{081E1B6B-30CA-4C84-A0C5-CA2E4356CB27}"/>
              </a:ext>
            </a:extLst>
          </p:cNvPr>
          <p:cNvSpPr>
            <a:spLocks noGrp="1"/>
          </p:cNvSpPr>
          <p:nvPr>
            <p:ph type="body" idx="1"/>
          </p:nvPr>
        </p:nvSpPr>
        <p:spPr/>
        <p:txBody>
          <a:bodyPr/>
          <a:lstStyle/>
          <a:p>
            <a:pPr algn="ctr"/>
            <a:r>
              <a:rPr lang="ja-JP" altLang="en-US" dirty="0"/>
              <a:t>神奈川県</a:t>
            </a:r>
            <a:endParaRPr kumimoji="1" lang="ja-JP" altLang="en-US" dirty="0"/>
          </a:p>
        </p:txBody>
      </p:sp>
      <p:sp>
        <p:nvSpPr>
          <p:cNvPr id="5" name="テキスト プレースホルダー 4">
            <a:extLst>
              <a:ext uri="{FF2B5EF4-FFF2-40B4-BE49-F238E27FC236}">
                <a16:creationId xmlns:a16="http://schemas.microsoft.com/office/drawing/2014/main" id="{A9055A55-47EE-4C6B-B623-BB4AE4CD99EE}"/>
              </a:ext>
            </a:extLst>
          </p:cNvPr>
          <p:cNvSpPr>
            <a:spLocks noGrp="1"/>
          </p:cNvSpPr>
          <p:nvPr>
            <p:ph type="body" sz="quarter" idx="3"/>
          </p:nvPr>
        </p:nvSpPr>
        <p:spPr/>
        <p:txBody>
          <a:bodyPr/>
          <a:lstStyle/>
          <a:p>
            <a:pPr algn="ctr"/>
            <a:r>
              <a:rPr kumimoji="1" lang="ja-JP" altLang="en-US" dirty="0"/>
              <a:t>北海道</a:t>
            </a:r>
          </a:p>
        </p:txBody>
      </p:sp>
      <p:sp>
        <p:nvSpPr>
          <p:cNvPr id="6" name="コンテンツ プレースホルダー 5">
            <a:extLst>
              <a:ext uri="{FF2B5EF4-FFF2-40B4-BE49-F238E27FC236}">
                <a16:creationId xmlns:a16="http://schemas.microsoft.com/office/drawing/2014/main" id="{AE7713EC-2D65-463E-B25B-4D4676A29332}"/>
              </a:ext>
            </a:extLst>
          </p:cNvPr>
          <p:cNvSpPr>
            <a:spLocks noGrp="1"/>
          </p:cNvSpPr>
          <p:nvPr>
            <p:ph sz="quarter" idx="4"/>
          </p:nvPr>
        </p:nvSpPr>
        <p:spPr/>
        <p:txBody>
          <a:bodyPr/>
          <a:lstStyle/>
          <a:p>
            <a:endParaRPr kumimoji="1" lang="ja-JP" altLang="en-US" dirty="0"/>
          </a:p>
        </p:txBody>
      </p:sp>
      <p:sp>
        <p:nvSpPr>
          <p:cNvPr id="17" name="テキスト ボックス 16">
            <a:extLst>
              <a:ext uri="{FF2B5EF4-FFF2-40B4-BE49-F238E27FC236}">
                <a16:creationId xmlns:a16="http://schemas.microsoft.com/office/drawing/2014/main" id="{22E1501F-C225-4BE9-B065-7524DA95DA8B}"/>
              </a:ext>
            </a:extLst>
          </p:cNvPr>
          <p:cNvSpPr txBox="1"/>
          <p:nvPr/>
        </p:nvSpPr>
        <p:spPr>
          <a:xfrm>
            <a:off x="1966964" y="6284371"/>
            <a:ext cx="8061222" cy="523220"/>
          </a:xfrm>
          <a:prstGeom prst="rect">
            <a:avLst/>
          </a:prstGeom>
          <a:noFill/>
        </p:spPr>
        <p:txBody>
          <a:bodyPr wrap="square" rtlCol="0">
            <a:spAutoFit/>
          </a:bodyPr>
          <a:lstStyle/>
          <a:p>
            <a:r>
              <a:rPr kumimoji="1" lang="ja-JP" altLang="en-US" sz="2800" dirty="0"/>
              <a:t>地域を変更するとおすすめの組み合わせが変化</a:t>
            </a:r>
          </a:p>
        </p:txBody>
      </p:sp>
      <p:sp>
        <p:nvSpPr>
          <p:cNvPr id="18" name="フリーフォーム: 図形 17">
            <a:extLst>
              <a:ext uri="{FF2B5EF4-FFF2-40B4-BE49-F238E27FC236}">
                <a16:creationId xmlns:a16="http://schemas.microsoft.com/office/drawing/2014/main" id="{BDFC9AF7-CCCA-4A5C-AD66-50051950CE6C}"/>
              </a:ext>
            </a:extLst>
          </p:cNvPr>
          <p:cNvSpPr/>
          <p:nvPr/>
        </p:nvSpPr>
        <p:spPr>
          <a:xfrm rot="5400000" flipV="1">
            <a:off x="160694" y="270427"/>
            <a:ext cx="1519422" cy="978569"/>
          </a:xfrm>
          <a:custGeom>
            <a:avLst/>
            <a:gdLst>
              <a:gd name="connsiteX0" fmla="*/ 0 w 3155712"/>
              <a:gd name="connsiteY0" fmla="*/ 0 h 818148"/>
              <a:gd name="connsiteX1" fmla="*/ 3155712 w 3155712"/>
              <a:gd name="connsiteY1" fmla="*/ 0 h 818148"/>
              <a:gd name="connsiteX2" fmla="*/ 3155712 w 3155712"/>
              <a:gd name="connsiteY2" fmla="*/ 1 h 818148"/>
              <a:gd name="connsiteX3" fmla="*/ 2829140 w 3155712"/>
              <a:gd name="connsiteY3" fmla="*/ 1 h 818148"/>
              <a:gd name="connsiteX4" fmla="*/ 2420067 w 3155712"/>
              <a:gd name="connsiteY4" fmla="*/ 409074 h 818148"/>
              <a:gd name="connsiteX5" fmla="*/ 2829140 w 3155712"/>
              <a:gd name="connsiteY5" fmla="*/ 818148 h 818148"/>
              <a:gd name="connsiteX6" fmla="*/ 0 w 3155712"/>
              <a:gd name="connsiteY6" fmla="*/ 818148 h 81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55712" h="818148">
                <a:moveTo>
                  <a:pt x="0" y="0"/>
                </a:moveTo>
                <a:lnTo>
                  <a:pt x="3155712" y="0"/>
                </a:lnTo>
                <a:lnTo>
                  <a:pt x="3155712" y="1"/>
                </a:lnTo>
                <a:lnTo>
                  <a:pt x="2829140" y="1"/>
                </a:lnTo>
                <a:lnTo>
                  <a:pt x="2420067" y="409074"/>
                </a:lnTo>
                <a:lnTo>
                  <a:pt x="2829140" y="818148"/>
                </a:lnTo>
                <a:lnTo>
                  <a:pt x="0" y="818148"/>
                </a:lnTo>
                <a:close/>
              </a:path>
            </a:pathLst>
          </a:custGeom>
          <a:solidFill>
            <a:srgbClr val="B8D4D3"/>
          </a:solidFill>
          <a:ln>
            <a:noFill/>
          </a:ln>
        </p:spPr>
        <p:style>
          <a:lnRef idx="0">
            <a:scrgbClr r="0" g="0" b="0"/>
          </a:lnRef>
          <a:fillRef idx="0">
            <a:scrgbClr r="0" g="0" b="0"/>
          </a:fillRef>
          <a:effectRef idx="0">
            <a:scrgbClr r="0" g="0" b="0"/>
          </a:effectRef>
          <a:fontRef idx="minor">
            <a:schemeClr val="lt1"/>
          </a:fontRef>
        </p:style>
        <p:txBody>
          <a:bodyPr vert="eaVert"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3200" b="0" i="0" u="none" strike="noStrike" kern="1200" cap="none" spc="0" normalizeH="0" baseline="0" noProof="0" dirty="0">
              <a:ln>
                <a:noFill/>
              </a:ln>
              <a:solidFill>
                <a:srgbClr val="403E60"/>
              </a:solidFill>
              <a:effectLst/>
              <a:uLnTx/>
              <a:uFillTx/>
              <a:latin typeface="Times New Roman" panose="02020603050405020304"/>
              <a:ea typeface="ＭＳ Ｐ明朝" panose="02020600040205080304" pitchFamily="18" charset="-128"/>
              <a:cs typeface="+mn-cs"/>
            </a:endParaRPr>
          </a:p>
        </p:txBody>
      </p:sp>
      <p:pic>
        <p:nvPicPr>
          <p:cNvPr id="11" name="図 10">
            <a:extLst>
              <a:ext uri="{FF2B5EF4-FFF2-40B4-BE49-F238E27FC236}">
                <a16:creationId xmlns:a16="http://schemas.microsoft.com/office/drawing/2014/main" id="{3E50259F-188C-43B7-87A2-67A0B0291FEF}"/>
              </a:ext>
            </a:extLst>
          </p:cNvPr>
          <p:cNvPicPr>
            <a:picLocks noChangeAspect="1"/>
          </p:cNvPicPr>
          <p:nvPr/>
        </p:nvPicPr>
        <p:blipFill rotWithShape="1">
          <a:blip r:embed="rId3"/>
          <a:srcRect l="19926" r="20512"/>
          <a:stretch/>
        </p:blipFill>
        <p:spPr>
          <a:xfrm>
            <a:off x="6172200" y="2861393"/>
            <a:ext cx="4625779" cy="3117069"/>
          </a:xfrm>
          <a:prstGeom prst="rect">
            <a:avLst/>
          </a:prstGeom>
        </p:spPr>
      </p:pic>
      <p:pic>
        <p:nvPicPr>
          <p:cNvPr id="15" name="図 14">
            <a:extLst>
              <a:ext uri="{FF2B5EF4-FFF2-40B4-BE49-F238E27FC236}">
                <a16:creationId xmlns:a16="http://schemas.microsoft.com/office/drawing/2014/main" id="{95AC2F34-24F8-40AA-AB2A-A31821EC9413}"/>
              </a:ext>
            </a:extLst>
          </p:cNvPr>
          <p:cNvPicPr>
            <a:picLocks noChangeAspect="1"/>
          </p:cNvPicPr>
          <p:nvPr/>
        </p:nvPicPr>
        <p:blipFill rotWithShape="1">
          <a:blip r:embed="rId4"/>
          <a:srcRect l="19620" t="18917" r="26495" b="19357"/>
          <a:stretch/>
        </p:blipFill>
        <p:spPr>
          <a:xfrm>
            <a:off x="920405" y="2861393"/>
            <a:ext cx="4109664" cy="3117069"/>
          </a:xfrm>
          <a:prstGeom prst="rect">
            <a:avLst/>
          </a:prstGeom>
        </p:spPr>
      </p:pic>
    </p:spTree>
    <p:extLst>
      <p:ext uri="{BB962C8B-B14F-4D97-AF65-F5344CB8AC3E}">
        <p14:creationId xmlns:p14="http://schemas.microsoft.com/office/powerpoint/2010/main" val="24919774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F30FB4E-9C6A-42E3-A4FC-050551E44539}"/>
              </a:ext>
            </a:extLst>
          </p:cNvPr>
          <p:cNvSpPr>
            <a:spLocks noGrp="1"/>
          </p:cNvSpPr>
          <p:nvPr>
            <p:ph type="title"/>
          </p:nvPr>
        </p:nvSpPr>
        <p:spPr/>
        <p:txBody>
          <a:bodyPr/>
          <a:lstStyle/>
          <a:p>
            <a:r>
              <a:rPr lang="ja-JP" altLang="en-US" dirty="0"/>
              <a:t>　</a:t>
            </a:r>
            <a:r>
              <a:rPr lang="ja-JP" altLang="en-US" sz="4800" b="1" dirty="0"/>
              <a:t>①</a:t>
            </a:r>
            <a:r>
              <a:rPr lang="en-US" altLang="ja-JP" b="1" dirty="0"/>
              <a:t>‐1</a:t>
            </a:r>
            <a:r>
              <a:rPr lang="ja-JP" altLang="en-US" dirty="0"/>
              <a:t>　</a:t>
            </a:r>
            <a:r>
              <a:rPr lang="ja-JP" altLang="en-US" b="1" dirty="0"/>
              <a:t>暑がり・寒がり機能</a:t>
            </a:r>
            <a:endParaRPr kumimoji="1" lang="ja-JP" altLang="en-US" b="1" dirty="0"/>
          </a:p>
        </p:txBody>
      </p:sp>
      <p:pic>
        <p:nvPicPr>
          <p:cNvPr id="5" name="コンテンツ プレースホルダー 4">
            <a:extLst>
              <a:ext uri="{FF2B5EF4-FFF2-40B4-BE49-F238E27FC236}">
                <a16:creationId xmlns:a16="http://schemas.microsoft.com/office/drawing/2014/main" id="{943D6D81-9563-4A96-BCA6-0F6B670AAC81}"/>
              </a:ext>
            </a:extLst>
          </p:cNvPr>
          <p:cNvPicPr>
            <a:picLocks noGrp="1" noChangeAspect="1"/>
          </p:cNvPicPr>
          <p:nvPr>
            <p:ph idx="1"/>
          </p:nvPr>
        </p:nvPicPr>
        <p:blipFill rotWithShape="1">
          <a:blip r:embed="rId3"/>
          <a:srcRect t="2052"/>
          <a:stretch/>
        </p:blipFill>
        <p:spPr>
          <a:xfrm>
            <a:off x="7232228" y="1284270"/>
            <a:ext cx="4528652" cy="5441821"/>
          </a:xfrm>
        </p:spPr>
      </p:pic>
      <p:sp>
        <p:nvSpPr>
          <p:cNvPr id="11" name="フリーフォーム: 図形 10">
            <a:extLst>
              <a:ext uri="{FF2B5EF4-FFF2-40B4-BE49-F238E27FC236}">
                <a16:creationId xmlns:a16="http://schemas.microsoft.com/office/drawing/2014/main" id="{6BD56BF7-FFFE-4BCE-8AA8-0C479D8D3CEC}"/>
              </a:ext>
            </a:extLst>
          </p:cNvPr>
          <p:cNvSpPr/>
          <p:nvPr/>
        </p:nvSpPr>
        <p:spPr>
          <a:xfrm rot="5400000" flipV="1">
            <a:off x="160694" y="270427"/>
            <a:ext cx="1519422" cy="978569"/>
          </a:xfrm>
          <a:custGeom>
            <a:avLst/>
            <a:gdLst>
              <a:gd name="connsiteX0" fmla="*/ 0 w 3155712"/>
              <a:gd name="connsiteY0" fmla="*/ 0 h 818148"/>
              <a:gd name="connsiteX1" fmla="*/ 3155712 w 3155712"/>
              <a:gd name="connsiteY1" fmla="*/ 0 h 818148"/>
              <a:gd name="connsiteX2" fmla="*/ 3155712 w 3155712"/>
              <a:gd name="connsiteY2" fmla="*/ 1 h 818148"/>
              <a:gd name="connsiteX3" fmla="*/ 2829140 w 3155712"/>
              <a:gd name="connsiteY3" fmla="*/ 1 h 818148"/>
              <a:gd name="connsiteX4" fmla="*/ 2420067 w 3155712"/>
              <a:gd name="connsiteY4" fmla="*/ 409074 h 818148"/>
              <a:gd name="connsiteX5" fmla="*/ 2829140 w 3155712"/>
              <a:gd name="connsiteY5" fmla="*/ 818148 h 818148"/>
              <a:gd name="connsiteX6" fmla="*/ 0 w 3155712"/>
              <a:gd name="connsiteY6" fmla="*/ 818148 h 81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55712" h="818148">
                <a:moveTo>
                  <a:pt x="0" y="0"/>
                </a:moveTo>
                <a:lnTo>
                  <a:pt x="3155712" y="0"/>
                </a:lnTo>
                <a:lnTo>
                  <a:pt x="3155712" y="1"/>
                </a:lnTo>
                <a:lnTo>
                  <a:pt x="2829140" y="1"/>
                </a:lnTo>
                <a:lnTo>
                  <a:pt x="2420067" y="409074"/>
                </a:lnTo>
                <a:lnTo>
                  <a:pt x="2829140" y="818148"/>
                </a:lnTo>
                <a:lnTo>
                  <a:pt x="0" y="818148"/>
                </a:lnTo>
                <a:close/>
              </a:path>
            </a:pathLst>
          </a:custGeom>
          <a:solidFill>
            <a:srgbClr val="B8D4D3"/>
          </a:solidFill>
          <a:ln>
            <a:noFill/>
          </a:ln>
        </p:spPr>
        <p:style>
          <a:lnRef idx="0">
            <a:scrgbClr r="0" g="0" b="0"/>
          </a:lnRef>
          <a:fillRef idx="0">
            <a:scrgbClr r="0" g="0" b="0"/>
          </a:fillRef>
          <a:effectRef idx="0">
            <a:scrgbClr r="0" g="0" b="0"/>
          </a:effectRef>
          <a:fontRef idx="minor">
            <a:schemeClr val="lt1"/>
          </a:fontRef>
        </p:style>
        <p:txBody>
          <a:bodyPr vert="eaVert"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3200" b="0" i="0" u="none" strike="noStrike" kern="1200" cap="none" spc="0" normalizeH="0" baseline="0" noProof="0" dirty="0">
              <a:ln>
                <a:noFill/>
              </a:ln>
              <a:solidFill>
                <a:srgbClr val="403E60"/>
              </a:solidFill>
              <a:effectLst/>
              <a:uLnTx/>
              <a:uFillTx/>
              <a:latin typeface="Times New Roman" panose="02020603050405020304"/>
              <a:ea typeface="ＭＳ Ｐ明朝" panose="02020600040205080304" pitchFamily="18" charset="-128"/>
              <a:cs typeface="+mn-cs"/>
            </a:endParaRPr>
          </a:p>
        </p:txBody>
      </p:sp>
      <p:pic>
        <p:nvPicPr>
          <p:cNvPr id="13" name="図 12">
            <a:extLst>
              <a:ext uri="{FF2B5EF4-FFF2-40B4-BE49-F238E27FC236}">
                <a16:creationId xmlns:a16="http://schemas.microsoft.com/office/drawing/2014/main" id="{073A9902-DC53-4364-BED1-8A60153FB981}"/>
              </a:ext>
            </a:extLst>
          </p:cNvPr>
          <p:cNvPicPr>
            <a:picLocks noChangeAspect="1"/>
          </p:cNvPicPr>
          <p:nvPr/>
        </p:nvPicPr>
        <p:blipFill rotWithShape="1">
          <a:blip r:embed="rId4"/>
          <a:srcRect t="11567"/>
          <a:stretch/>
        </p:blipFill>
        <p:spPr>
          <a:xfrm>
            <a:off x="4210198" y="3429000"/>
            <a:ext cx="2559182" cy="2701191"/>
          </a:xfrm>
          <a:prstGeom prst="rect">
            <a:avLst/>
          </a:prstGeom>
        </p:spPr>
      </p:pic>
      <p:sp>
        <p:nvSpPr>
          <p:cNvPr id="7" name="フリーフォーム: 図形 6">
            <a:extLst>
              <a:ext uri="{FF2B5EF4-FFF2-40B4-BE49-F238E27FC236}">
                <a16:creationId xmlns:a16="http://schemas.microsoft.com/office/drawing/2014/main" id="{BB3B85D4-7191-4836-8837-C8F7C31D0476}"/>
              </a:ext>
            </a:extLst>
          </p:cNvPr>
          <p:cNvSpPr/>
          <p:nvPr/>
        </p:nvSpPr>
        <p:spPr>
          <a:xfrm rot="6377557" flipH="1" flipV="1">
            <a:off x="1916927" y="-13219"/>
            <a:ext cx="2148246" cy="5361345"/>
          </a:xfrm>
          <a:custGeom>
            <a:avLst/>
            <a:gdLst>
              <a:gd name="connsiteX0" fmla="*/ 1538153 w 1747589"/>
              <a:gd name="connsiteY0" fmla="*/ 1735113 h 3862746"/>
              <a:gd name="connsiteX1" fmla="*/ 1441348 w 1747589"/>
              <a:gd name="connsiteY1" fmla="*/ 3852599 h 3862746"/>
              <a:gd name="connsiteX2" fmla="*/ 805343 w 1747589"/>
              <a:gd name="connsiteY2" fmla="*/ 3428661 h 3862746"/>
              <a:gd name="connsiteX3" fmla="*/ 686553 w 1747589"/>
              <a:gd name="connsiteY3" fmla="*/ 3241347 h 3862746"/>
              <a:gd name="connsiteX4" fmla="*/ 677463 w 1747589"/>
              <a:gd name="connsiteY4" fmla="*/ 3248227 h 3862746"/>
              <a:gd name="connsiteX5" fmla="*/ 439415 w 1747589"/>
              <a:gd name="connsiteY5" fmla="*/ 3719107 h 3862746"/>
              <a:gd name="connsiteX6" fmla="*/ 555430 w 1747589"/>
              <a:gd name="connsiteY6" fmla="*/ 3161116 h 3862746"/>
              <a:gd name="connsiteX7" fmla="*/ 574198 w 1747589"/>
              <a:gd name="connsiteY7" fmla="*/ 3039201 h 3862746"/>
              <a:gd name="connsiteX8" fmla="*/ 482562 w 1747589"/>
              <a:gd name="connsiteY8" fmla="*/ 2860037 h 3862746"/>
              <a:gd name="connsiteX9" fmla="*/ 209436 w 1747589"/>
              <a:gd name="connsiteY9" fmla="*/ 2127632 h 3862746"/>
              <a:gd name="connsiteX10" fmla="*/ 306241 w 1747589"/>
              <a:gd name="connsiteY10" fmla="*/ 10147 h 3862746"/>
              <a:gd name="connsiteX11" fmla="*/ 1538153 w 1747589"/>
              <a:gd name="connsiteY11" fmla="*/ 1735113 h 3862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47589" h="3862746">
                <a:moveTo>
                  <a:pt x="1538153" y="1735113"/>
                </a:moveTo>
                <a:cubicBezTo>
                  <a:pt x="1851604" y="2796177"/>
                  <a:pt x="1808263" y="3744208"/>
                  <a:pt x="1441348" y="3852599"/>
                </a:cubicBezTo>
                <a:cubicBezTo>
                  <a:pt x="1257891" y="3906795"/>
                  <a:pt x="1028276" y="3740819"/>
                  <a:pt x="805343" y="3428661"/>
                </a:cubicBezTo>
                <a:lnTo>
                  <a:pt x="686553" y="3241347"/>
                </a:lnTo>
                <a:lnTo>
                  <a:pt x="677463" y="3248227"/>
                </a:lnTo>
                <a:cubicBezTo>
                  <a:pt x="602602" y="3320897"/>
                  <a:pt x="524001" y="3463809"/>
                  <a:pt x="439415" y="3719107"/>
                </a:cubicBezTo>
                <a:cubicBezTo>
                  <a:pt x="490087" y="3511891"/>
                  <a:pt x="527517" y="3328089"/>
                  <a:pt x="555430" y="3161116"/>
                </a:cubicBezTo>
                <a:lnTo>
                  <a:pt x="574198" y="3039201"/>
                </a:lnTo>
                <a:lnTo>
                  <a:pt x="482562" y="2860037"/>
                </a:lnTo>
                <a:cubicBezTo>
                  <a:pt x="381043" y="2640116"/>
                  <a:pt x="287799" y="2392898"/>
                  <a:pt x="209436" y="2127632"/>
                </a:cubicBezTo>
                <a:cubicBezTo>
                  <a:pt x="-104015" y="1066569"/>
                  <a:pt x="-60674" y="118538"/>
                  <a:pt x="306241" y="10147"/>
                </a:cubicBezTo>
                <a:cubicBezTo>
                  <a:pt x="673156" y="-98244"/>
                  <a:pt x="1224702" y="674050"/>
                  <a:pt x="1538153" y="1735113"/>
                </a:cubicBezTo>
                <a:close/>
              </a:path>
            </a:pathLst>
          </a:custGeom>
          <a:solidFill>
            <a:srgbClr val="B8D4D3"/>
          </a:solidFill>
          <a:ln w="57150"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wrap="square" rtlCol="0" anchor="ctr">
            <a:noAutofit/>
          </a:bodyPr>
          <a:lstStyle/>
          <a:p>
            <a:pPr algn="ctr"/>
            <a:endParaRPr kumimoji="1" lang="ja-JP" altLang="en-US" dirty="0"/>
          </a:p>
        </p:txBody>
      </p:sp>
      <p:sp>
        <p:nvSpPr>
          <p:cNvPr id="8" name="フリーフォーム: 図形 7">
            <a:extLst>
              <a:ext uri="{FF2B5EF4-FFF2-40B4-BE49-F238E27FC236}">
                <a16:creationId xmlns:a16="http://schemas.microsoft.com/office/drawing/2014/main" id="{46F649B9-C4E0-467C-8978-D0F9F69D4C28}"/>
              </a:ext>
            </a:extLst>
          </p:cNvPr>
          <p:cNvSpPr/>
          <p:nvPr/>
        </p:nvSpPr>
        <p:spPr>
          <a:xfrm rot="6439028" flipH="1" flipV="1">
            <a:off x="1926400" y="-188107"/>
            <a:ext cx="2148247" cy="5361347"/>
          </a:xfrm>
          <a:custGeom>
            <a:avLst/>
            <a:gdLst>
              <a:gd name="connsiteX0" fmla="*/ 1538153 w 1747589"/>
              <a:gd name="connsiteY0" fmla="*/ 1735113 h 3862746"/>
              <a:gd name="connsiteX1" fmla="*/ 1441348 w 1747589"/>
              <a:gd name="connsiteY1" fmla="*/ 3852599 h 3862746"/>
              <a:gd name="connsiteX2" fmla="*/ 805343 w 1747589"/>
              <a:gd name="connsiteY2" fmla="*/ 3428661 h 3862746"/>
              <a:gd name="connsiteX3" fmla="*/ 686553 w 1747589"/>
              <a:gd name="connsiteY3" fmla="*/ 3241347 h 3862746"/>
              <a:gd name="connsiteX4" fmla="*/ 677463 w 1747589"/>
              <a:gd name="connsiteY4" fmla="*/ 3248227 h 3862746"/>
              <a:gd name="connsiteX5" fmla="*/ 439415 w 1747589"/>
              <a:gd name="connsiteY5" fmla="*/ 3719107 h 3862746"/>
              <a:gd name="connsiteX6" fmla="*/ 555430 w 1747589"/>
              <a:gd name="connsiteY6" fmla="*/ 3161116 h 3862746"/>
              <a:gd name="connsiteX7" fmla="*/ 574198 w 1747589"/>
              <a:gd name="connsiteY7" fmla="*/ 3039201 h 3862746"/>
              <a:gd name="connsiteX8" fmla="*/ 482562 w 1747589"/>
              <a:gd name="connsiteY8" fmla="*/ 2860037 h 3862746"/>
              <a:gd name="connsiteX9" fmla="*/ 209436 w 1747589"/>
              <a:gd name="connsiteY9" fmla="*/ 2127632 h 3862746"/>
              <a:gd name="connsiteX10" fmla="*/ 306241 w 1747589"/>
              <a:gd name="connsiteY10" fmla="*/ 10147 h 3862746"/>
              <a:gd name="connsiteX11" fmla="*/ 1538153 w 1747589"/>
              <a:gd name="connsiteY11" fmla="*/ 1735113 h 3862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47589" h="3862746">
                <a:moveTo>
                  <a:pt x="1538153" y="1735113"/>
                </a:moveTo>
                <a:cubicBezTo>
                  <a:pt x="1851604" y="2796177"/>
                  <a:pt x="1808263" y="3744208"/>
                  <a:pt x="1441348" y="3852599"/>
                </a:cubicBezTo>
                <a:cubicBezTo>
                  <a:pt x="1257891" y="3906795"/>
                  <a:pt x="1028276" y="3740819"/>
                  <a:pt x="805343" y="3428661"/>
                </a:cubicBezTo>
                <a:lnTo>
                  <a:pt x="686553" y="3241347"/>
                </a:lnTo>
                <a:lnTo>
                  <a:pt x="677463" y="3248227"/>
                </a:lnTo>
                <a:cubicBezTo>
                  <a:pt x="602602" y="3320897"/>
                  <a:pt x="524001" y="3463809"/>
                  <a:pt x="439415" y="3719107"/>
                </a:cubicBezTo>
                <a:cubicBezTo>
                  <a:pt x="490087" y="3511891"/>
                  <a:pt x="527517" y="3328089"/>
                  <a:pt x="555430" y="3161116"/>
                </a:cubicBezTo>
                <a:lnTo>
                  <a:pt x="574198" y="3039201"/>
                </a:lnTo>
                <a:lnTo>
                  <a:pt x="482562" y="2860037"/>
                </a:lnTo>
                <a:cubicBezTo>
                  <a:pt x="381043" y="2640116"/>
                  <a:pt x="287799" y="2392898"/>
                  <a:pt x="209436" y="2127632"/>
                </a:cubicBezTo>
                <a:cubicBezTo>
                  <a:pt x="-104015" y="1066569"/>
                  <a:pt x="-60674" y="118538"/>
                  <a:pt x="306241" y="10147"/>
                </a:cubicBezTo>
                <a:cubicBezTo>
                  <a:pt x="673156" y="-98244"/>
                  <a:pt x="1224702" y="674050"/>
                  <a:pt x="1538153" y="1735113"/>
                </a:cubicBezTo>
                <a:close/>
              </a:path>
            </a:pathLst>
          </a:custGeom>
          <a:solidFill>
            <a:srgbClr val="B8D4D3"/>
          </a:solidFill>
          <a:ln w="38100" cap="flat" cmpd="sng" algn="ctr">
            <a:solidFill>
              <a:srgbClr val="81807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wrap="square" rtlCol="0" anchor="ctr">
            <a:noAutofit/>
          </a:bodyPr>
          <a:lstStyle/>
          <a:p>
            <a:pPr algn="ctr"/>
            <a:endParaRPr kumimoji="1" lang="ja-JP" altLang="en-US"/>
          </a:p>
        </p:txBody>
      </p:sp>
      <p:sp>
        <p:nvSpPr>
          <p:cNvPr id="6" name="テキスト ボックス 5">
            <a:extLst>
              <a:ext uri="{FF2B5EF4-FFF2-40B4-BE49-F238E27FC236}">
                <a16:creationId xmlns:a16="http://schemas.microsoft.com/office/drawing/2014/main" id="{CB29DA64-D953-4D26-AC52-5668F2629C8B}"/>
              </a:ext>
            </a:extLst>
          </p:cNvPr>
          <p:cNvSpPr txBox="1"/>
          <p:nvPr/>
        </p:nvSpPr>
        <p:spPr>
          <a:xfrm>
            <a:off x="1409690" y="2074894"/>
            <a:ext cx="4018896" cy="830997"/>
          </a:xfrm>
          <a:prstGeom prst="rect">
            <a:avLst/>
          </a:prstGeom>
          <a:noFill/>
        </p:spPr>
        <p:txBody>
          <a:bodyPr wrap="square" rtlCol="0">
            <a:spAutoFit/>
          </a:bodyPr>
          <a:lstStyle/>
          <a:p>
            <a:r>
              <a:rPr kumimoji="1" lang="ja-JP" altLang="en-US" sz="2400" dirty="0"/>
              <a:t>暑がり・寒がり指数を</a:t>
            </a:r>
            <a:endParaRPr kumimoji="1" lang="en-US" altLang="ja-JP" sz="2400" dirty="0"/>
          </a:p>
          <a:p>
            <a:r>
              <a:rPr lang="ja-JP" altLang="en-US" sz="2400" dirty="0"/>
              <a:t>１１段階から</a:t>
            </a:r>
            <a:r>
              <a:rPr kumimoji="1" lang="ja-JP" altLang="en-US" sz="2400" dirty="0"/>
              <a:t>設定</a:t>
            </a:r>
          </a:p>
        </p:txBody>
      </p:sp>
    </p:spTree>
    <p:extLst>
      <p:ext uri="{BB962C8B-B14F-4D97-AF65-F5344CB8AC3E}">
        <p14:creationId xmlns:p14="http://schemas.microsoft.com/office/powerpoint/2010/main" val="16073108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7DB54CD-4AB5-43FA-888A-C18DE3DEA7D2}"/>
              </a:ext>
            </a:extLst>
          </p:cNvPr>
          <p:cNvSpPr>
            <a:spLocks noGrp="1"/>
          </p:cNvSpPr>
          <p:nvPr>
            <p:ph type="title"/>
          </p:nvPr>
        </p:nvSpPr>
        <p:spPr/>
        <p:txBody>
          <a:bodyPr/>
          <a:lstStyle/>
          <a:p>
            <a:r>
              <a:rPr kumimoji="1" lang="ja-JP" altLang="en-US" dirty="0"/>
              <a:t>　</a:t>
            </a:r>
            <a:r>
              <a:rPr kumimoji="1" lang="ja-JP" altLang="en-US" sz="4800" b="1" dirty="0"/>
              <a:t>①</a:t>
            </a:r>
            <a:r>
              <a:rPr kumimoji="1" lang="en-US" altLang="ja-JP" b="1" dirty="0"/>
              <a:t>‐1</a:t>
            </a:r>
            <a:r>
              <a:rPr kumimoji="1" lang="ja-JP" altLang="en-US" dirty="0"/>
              <a:t>　</a:t>
            </a:r>
            <a:r>
              <a:rPr kumimoji="1" lang="ja-JP" altLang="en-US" b="1" dirty="0"/>
              <a:t>暑がり・寒がり機能</a:t>
            </a:r>
          </a:p>
        </p:txBody>
      </p:sp>
      <p:sp>
        <p:nvSpPr>
          <p:cNvPr id="3" name="テキスト プレースホルダー 2">
            <a:extLst>
              <a:ext uri="{FF2B5EF4-FFF2-40B4-BE49-F238E27FC236}">
                <a16:creationId xmlns:a16="http://schemas.microsoft.com/office/drawing/2014/main" id="{081E1B6B-30CA-4C84-A0C5-CA2E4356CB27}"/>
              </a:ext>
            </a:extLst>
          </p:cNvPr>
          <p:cNvSpPr>
            <a:spLocks noGrp="1"/>
          </p:cNvSpPr>
          <p:nvPr>
            <p:ph type="body" idx="1"/>
          </p:nvPr>
        </p:nvSpPr>
        <p:spPr/>
        <p:txBody>
          <a:bodyPr/>
          <a:lstStyle/>
          <a:p>
            <a:pPr algn="ctr"/>
            <a:r>
              <a:rPr kumimoji="1" lang="ja-JP" altLang="en-US" dirty="0"/>
              <a:t>暑がり指数</a:t>
            </a:r>
            <a:r>
              <a:rPr lang="ja-JP" altLang="en-US" dirty="0"/>
              <a:t>＋</a:t>
            </a:r>
            <a:r>
              <a:rPr kumimoji="1" lang="ja-JP" altLang="en-US" dirty="0"/>
              <a:t>５</a:t>
            </a:r>
          </a:p>
        </p:txBody>
      </p:sp>
      <p:sp>
        <p:nvSpPr>
          <p:cNvPr id="4" name="コンテンツ プレースホルダー 3">
            <a:extLst>
              <a:ext uri="{FF2B5EF4-FFF2-40B4-BE49-F238E27FC236}">
                <a16:creationId xmlns:a16="http://schemas.microsoft.com/office/drawing/2014/main" id="{2CD83C4F-F3D5-498B-9341-9990BA0DBEED}"/>
              </a:ext>
            </a:extLst>
          </p:cNvPr>
          <p:cNvSpPr>
            <a:spLocks noGrp="1"/>
          </p:cNvSpPr>
          <p:nvPr>
            <p:ph sz="half" idx="2"/>
          </p:nvPr>
        </p:nvSpPr>
        <p:spPr/>
        <p:txBody>
          <a:bodyPr/>
          <a:lstStyle/>
          <a:p>
            <a:endParaRPr kumimoji="1" lang="ja-JP" altLang="en-US" dirty="0"/>
          </a:p>
        </p:txBody>
      </p:sp>
      <p:sp>
        <p:nvSpPr>
          <p:cNvPr id="5" name="テキスト プレースホルダー 4">
            <a:extLst>
              <a:ext uri="{FF2B5EF4-FFF2-40B4-BE49-F238E27FC236}">
                <a16:creationId xmlns:a16="http://schemas.microsoft.com/office/drawing/2014/main" id="{A9055A55-47EE-4C6B-B623-BB4AE4CD99EE}"/>
              </a:ext>
            </a:extLst>
          </p:cNvPr>
          <p:cNvSpPr>
            <a:spLocks noGrp="1"/>
          </p:cNvSpPr>
          <p:nvPr>
            <p:ph type="body" sz="quarter" idx="3"/>
          </p:nvPr>
        </p:nvSpPr>
        <p:spPr/>
        <p:txBody>
          <a:bodyPr/>
          <a:lstStyle/>
          <a:p>
            <a:pPr algn="ctr"/>
            <a:r>
              <a:rPr kumimoji="1" lang="ja-JP" altLang="en-US" dirty="0"/>
              <a:t>寒がり指数－</a:t>
            </a:r>
            <a:r>
              <a:rPr kumimoji="1" lang="en-US" altLang="ja-JP" dirty="0"/>
              <a:t>5</a:t>
            </a:r>
            <a:endParaRPr kumimoji="1" lang="ja-JP" altLang="en-US" dirty="0"/>
          </a:p>
        </p:txBody>
      </p:sp>
      <p:sp>
        <p:nvSpPr>
          <p:cNvPr id="6" name="コンテンツ プレースホルダー 5">
            <a:extLst>
              <a:ext uri="{FF2B5EF4-FFF2-40B4-BE49-F238E27FC236}">
                <a16:creationId xmlns:a16="http://schemas.microsoft.com/office/drawing/2014/main" id="{AE7713EC-2D65-463E-B25B-4D4676A29332}"/>
              </a:ext>
            </a:extLst>
          </p:cNvPr>
          <p:cNvSpPr>
            <a:spLocks noGrp="1"/>
          </p:cNvSpPr>
          <p:nvPr>
            <p:ph sz="quarter" idx="4"/>
          </p:nvPr>
        </p:nvSpPr>
        <p:spPr/>
        <p:txBody>
          <a:bodyPr/>
          <a:lstStyle/>
          <a:p>
            <a:endParaRPr kumimoji="1" lang="ja-JP" altLang="en-US" dirty="0"/>
          </a:p>
        </p:txBody>
      </p:sp>
      <p:pic>
        <p:nvPicPr>
          <p:cNvPr id="9" name="コンテンツ プレースホルダー 4" descr="テキスト, 手紙&#10;&#10;自動的に生成された説明">
            <a:extLst>
              <a:ext uri="{FF2B5EF4-FFF2-40B4-BE49-F238E27FC236}">
                <a16:creationId xmlns:a16="http://schemas.microsoft.com/office/drawing/2014/main" id="{ABA8012F-5254-4A0D-8838-971CE7759FEE}"/>
              </a:ext>
            </a:extLst>
          </p:cNvPr>
          <p:cNvPicPr>
            <a:picLocks noChangeAspect="1"/>
          </p:cNvPicPr>
          <p:nvPr/>
        </p:nvPicPr>
        <p:blipFill rotWithShape="1">
          <a:blip r:embed="rId3">
            <a:extLst>
              <a:ext uri="{28A0092B-C50C-407E-A947-70E740481C1C}">
                <a14:useLocalDpi xmlns:a14="http://schemas.microsoft.com/office/drawing/2010/main" val="0"/>
              </a:ext>
            </a:extLst>
          </a:blip>
          <a:srcRect l="12602" r="7862"/>
          <a:stretch/>
        </p:blipFill>
        <p:spPr>
          <a:xfrm>
            <a:off x="978577" y="2505075"/>
            <a:ext cx="4899259" cy="2692538"/>
          </a:xfrm>
          <a:prstGeom prst="rect">
            <a:avLst/>
          </a:prstGeom>
        </p:spPr>
      </p:pic>
      <p:pic>
        <p:nvPicPr>
          <p:cNvPr id="10" name="図 9" descr="テキスト, 手紙&#10;&#10;自動的に生成された説明">
            <a:extLst>
              <a:ext uri="{FF2B5EF4-FFF2-40B4-BE49-F238E27FC236}">
                <a16:creationId xmlns:a16="http://schemas.microsoft.com/office/drawing/2014/main" id="{1B361B37-1B75-469D-AFB3-053B6812A4B3}"/>
              </a:ext>
            </a:extLst>
          </p:cNvPr>
          <p:cNvPicPr>
            <a:picLocks noChangeAspect="1"/>
          </p:cNvPicPr>
          <p:nvPr/>
        </p:nvPicPr>
        <p:blipFill rotWithShape="1">
          <a:blip r:embed="rId4">
            <a:extLst>
              <a:ext uri="{28A0092B-C50C-407E-A947-70E740481C1C}">
                <a14:useLocalDpi xmlns:a14="http://schemas.microsoft.com/office/drawing/2010/main" val="0"/>
              </a:ext>
            </a:extLst>
          </a:blip>
          <a:srcRect l="8528" r="1916"/>
          <a:stretch/>
        </p:blipFill>
        <p:spPr>
          <a:xfrm>
            <a:off x="6246787" y="2500301"/>
            <a:ext cx="4899259" cy="2692537"/>
          </a:xfrm>
          <a:prstGeom prst="rect">
            <a:avLst/>
          </a:prstGeom>
        </p:spPr>
      </p:pic>
      <p:sp>
        <p:nvSpPr>
          <p:cNvPr id="13" name="正方形/長方形 12">
            <a:extLst>
              <a:ext uri="{FF2B5EF4-FFF2-40B4-BE49-F238E27FC236}">
                <a16:creationId xmlns:a16="http://schemas.microsoft.com/office/drawing/2014/main" id="{3AECE515-0461-4309-A390-8614E139DE22}"/>
              </a:ext>
            </a:extLst>
          </p:cNvPr>
          <p:cNvSpPr/>
          <p:nvPr/>
        </p:nvSpPr>
        <p:spPr>
          <a:xfrm>
            <a:off x="879658" y="4596358"/>
            <a:ext cx="5157787" cy="731520"/>
          </a:xfrm>
          <a:prstGeom prst="rect">
            <a:avLst/>
          </a:prstGeom>
          <a:noFill/>
          <a:ln w="38100">
            <a:solidFill>
              <a:srgbClr val="FFC000"/>
            </a:solidFill>
          </a:ln>
        </p:spPr>
        <p:style>
          <a:lnRef idx="0">
            <a:scrgbClr r="0" g="0" b="0"/>
          </a:lnRef>
          <a:fillRef idx="0">
            <a:scrgbClr r="0" g="0" b="0"/>
          </a:fillRef>
          <a:effectRef idx="0">
            <a:scrgbClr r="0" g="0" b="0"/>
          </a:effectRef>
          <a:fontRef idx="minor">
            <a:schemeClr val="accent5"/>
          </a:fontRef>
        </p:style>
        <p:txBody>
          <a:bodyPr rtlCol="0" anchor="ctr"/>
          <a:lstStyle/>
          <a:p>
            <a:pPr algn="ctr"/>
            <a:endParaRPr kumimoji="1" lang="ja-JP" altLang="en-US"/>
          </a:p>
        </p:txBody>
      </p:sp>
      <p:sp>
        <p:nvSpPr>
          <p:cNvPr id="14" name="正方形/長方形 13">
            <a:extLst>
              <a:ext uri="{FF2B5EF4-FFF2-40B4-BE49-F238E27FC236}">
                <a16:creationId xmlns:a16="http://schemas.microsoft.com/office/drawing/2014/main" id="{5BC3EFA7-6DFF-4E86-99C9-CCCA2A01A89D}"/>
              </a:ext>
            </a:extLst>
          </p:cNvPr>
          <p:cNvSpPr/>
          <p:nvPr/>
        </p:nvSpPr>
        <p:spPr>
          <a:xfrm>
            <a:off x="6246787" y="4596358"/>
            <a:ext cx="5157787" cy="731520"/>
          </a:xfrm>
          <a:prstGeom prst="rect">
            <a:avLst/>
          </a:prstGeom>
          <a:noFill/>
          <a:ln w="38100">
            <a:solidFill>
              <a:srgbClr val="FFC000"/>
            </a:solidFill>
          </a:ln>
        </p:spPr>
        <p:style>
          <a:lnRef idx="0">
            <a:scrgbClr r="0" g="0" b="0"/>
          </a:lnRef>
          <a:fillRef idx="0">
            <a:scrgbClr r="0" g="0" b="0"/>
          </a:fillRef>
          <a:effectRef idx="0">
            <a:scrgbClr r="0" g="0" b="0"/>
          </a:effectRef>
          <a:fontRef idx="minor">
            <a:schemeClr val="accent5"/>
          </a:fontRef>
        </p:style>
        <p:txBody>
          <a:bodyPr rtlCol="0" anchor="ctr"/>
          <a:lstStyle/>
          <a:p>
            <a:pPr algn="ctr"/>
            <a:endParaRPr kumimoji="1" lang="ja-JP" altLang="en-US"/>
          </a:p>
        </p:txBody>
      </p:sp>
      <p:sp>
        <p:nvSpPr>
          <p:cNvPr id="17" name="テキスト ボックス 16">
            <a:extLst>
              <a:ext uri="{FF2B5EF4-FFF2-40B4-BE49-F238E27FC236}">
                <a16:creationId xmlns:a16="http://schemas.microsoft.com/office/drawing/2014/main" id="{22E1501F-C225-4BE9-B065-7524DA95DA8B}"/>
              </a:ext>
            </a:extLst>
          </p:cNvPr>
          <p:cNvSpPr txBox="1"/>
          <p:nvPr/>
        </p:nvSpPr>
        <p:spPr>
          <a:xfrm>
            <a:off x="2065389" y="6334780"/>
            <a:ext cx="8061222" cy="523220"/>
          </a:xfrm>
          <a:prstGeom prst="rect">
            <a:avLst/>
          </a:prstGeom>
          <a:noFill/>
        </p:spPr>
        <p:txBody>
          <a:bodyPr wrap="square" rtlCol="0">
            <a:spAutoFit/>
          </a:bodyPr>
          <a:lstStyle/>
          <a:p>
            <a:r>
              <a:rPr kumimoji="1" lang="ja-JP" altLang="en-US" sz="2800" dirty="0"/>
              <a:t>同じ気温でも個人によって提案する服装を変化</a:t>
            </a:r>
          </a:p>
        </p:txBody>
      </p:sp>
      <p:sp>
        <p:nvSpPr>
          <p:cNvPr id="18" name="フリーフォーム: 図形 17">
            <a:extLst>
              <a:ext uri="{FF2B5EF4-FFF2-40B4-BE49-F238E27FC236}">
                <a16:creationId xmlns:a16="http://schemas.microsoft.com/office/drawing/2014/main" id="{BDFC9AF7-CCCA-4A5C-AD66-50051950CE6C}"/>
              </a:ext>
            </a:extLst>
          </p:cNvPr>
          <p:cNvSpPr/>
          <p:nvPr/>
        </p:nvSpPr>
        <p:spPr>
          <a:xfrm rot="5400000" flipV="1">
            <a:off x="160694" y="270427"/>
            <a:ext cx="1519422" cy="978569"/>
          </a:xfrm>
          <a:custGeom>
            <a:avLst/>
            <a:gdLst>
              <a:gd name="connsiteX0" fmla="*/ 0 w 3155712"/>
              <a:gd name="connsiteY0" fmla="*/ 0 h 818148"/>
              <a:gd name="connsiteX1" fmla="*/ 3155712 w 3155712"/>
              <a:gd name="connsiteY1" fmla="*/ 0 h 818148"/>
              <a:gd name="connsiteX2" fmla="*/ 3155712 w 3155712"/>
              <a:gd name="connsiteY2" fmla="*/ 1 h 818148"/>
              <a:gd name="connsiteX3" fmla="*/ 2829140 w 3155712"/>
              <a:gd name="connsiteY3" fmla="*/ 1 h 818148"/>
              <a:gd name="connsiteX4" fmla="*/ 2420067 w 3155712"/>
              <a:gd name="connsiteY4" fmla="*/ 409074 h 818148"/>
              <a:gd name="connsiteX5" fmla="*/ 2829140 w 3155712"/>
              <a:gd name="connsiteY5" fmla="*/ 818148 h 818148"/>
              <a:gd name="connsiteX6" fmla="*/ 0 w 3155712"/>
              <a:gd name="connsiteY6" fmla="*/ 818148 h 81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55712" h="818148">
                <a:moveTo>
                  <a:pt x="0" y="0"/>
                </a:moveTo>
                <a:lnTo>
                  <a:pt x="3155712" y="0"/>
                </a:lnTo>
                <a:lnTo>
                  <a:pt x="3155712" y="1"/>
                </a:lnTo>
                <a:lnTo>
                  <a:pt x="2829140" y="1"/>
                </a:lnTo>
                <a:lnTo>
                  <a:pt x="2420067" y="409074"/>
                </a:lnTo>
                <a:lnTo>
                  <a:pt x="2829140" y="818148"/>
                </a:lnTo>
                <a:lnTo>
                  <a:pt x="0" y="818148"/>
                </a:lnTo>
                <a:close/>
              </a:path>
            </a:pathLst>
          </a:custGeom>
          <a:solidFill>
            <a:srgbClr val="B8D4D3"/>
          </a:solidFill>
          <a:ln>
            <a:noFill/>
          </a:ln>
        </p:spPr>
        <p:style>
          <a:lnRef idx="0">
            <a:scrgbClr r="0" g="0" b="0"/>
          </a:lnRef>
          <a:fillRef idx="0">
            <a:scrgbClr r="0" g="0" b="0"/>
          </a:fillRef>
          <a:effectRef idx="0">
            <a:scrgbClr r="0" g="0" b="0"/>
          </a:effectRef>
          <a:fontRef idx="minor">
            <a:schemeClr val="lt1"/>
          </a:fontRef>
        </p:style>
        <p:txBody>
          <a:bodyPr vert="eaVert"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3200" b="0" i="0" u="none" strike="noStrike" kern="1200" cap="none" spc="0" normalizeH="0" baseline="0" noProof="0" dirty="0">
              <a:ln>
                <a:noFill/>
              </a:ln>
              <a:solidFill>
                <a:srgbClr val="403E60"/>
              </a:solidFill>
              <a:effectLst/>
              <a:uLnTx/>
              <a:uFillTx/>
              <a:latin typeface="Times New Roman" panose="02020603050405020304"/>
              <a:ea typeface="ＭＳ Ｐ明朝" panose="02020600040205080304" pitchFamily="18" charset="-128"/>
              <a:cs typeface="+mn-cs"/>
            </a:endParaRPr>
          </a:p>
        </p:txBody>
      </p:sp>
    </p:spTree>
    <p:extLst>
      <p:ext uri="{BB962C8B-B14F-4D97-AF65-F5344CB8AC3E}">
        <p14:creationId xmlns:p14="http://schemas.microsoft.com/office/powerpoint/2010/main" val="41516088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10A52D6-996C-4689-BF68-EAEE85FD5448}"/>
              </a:ext>
            </a:extLst>
          </p:cNvPr>
          <p:cNvSpPr>
            <a:spLocks noGrp="1"/>
          </p:cNvSpPr>
          <p:nvPr>
            <p:ph type="title"/>
          </p:nvPr>
        </p:nvSpPr>
        <p:spPr/>
        <p:txBody>
          <a:bodyPr/>
          <a:lstStyle/>
          <a:p>
            <a:r>
              <a:rPr kumimoji="1" lang="ja-JP" altLang="en-US" dirty="0"/>
              <a:t>　</a:t>
            </a:r>
            <a:r>
              <a:rPr kumimoji="1" lang="ja-JP" altLang="en-US" b="1" dirty="0"/>
              <a:t>こだわり②コーディネート機能</a:t>
            </a:r>
          </a:p>
        </p:txBody>
      </p:sp>
      <p:sp>
        <p:nvSpPr>
          <p:cNvPr id="3" name="コンテンツ プレースホルダー 2">
            <a:extLst>
              <a:ext uri="{FF2B5EF4-FFF2-40B4-BE49-F238E27FC236}">
                <a16:creationId xmlns:a16="http://schemas.microsoft.com/office/drawing/2014/main" id="{1FB2442E-BDE9-458A-AFED-64D01DE1239C}"/>
              </a:ext>
            </a:extLst>
          </p:cNvPr>
          <p:cNvSpPr>
            <a:spLocks noGrp="1"/>
          </p:cNvSpPr>
          <p:nvPr>
            <p:ph idx="1"/>
          </p:nvPr>
        </p:nvSpPr>
        <p:spPr/>
        <p:txBody>
          <a:bodyPr/>
          <a:lstStyle/>
          <a:p>
            <a:r>
              <a:rPr kumimoji="1" lang="ja-JP" altLang="en-US" dirty="0"/>
              <a:t>おすすめの組み合わせに沿って着た服の組み合わせをコーディネートとして登録</a:t>
            </a:r>
            <a:endParaRPr kumimoji="1" lang="en-US" altLang="ja-JP" dirty="0"/>
          </a:p>
          <a:p>
            <a:r>
              <a:rPr lang="ja-JP" altLang="en-US" dirty="0"/>
              <a:t>履歴画面では日付か最高気温、最低気温からコーディネートを検索可能</a:t>
            </a:r>
            <a:endParaRPr kumimoji="1" lang="ja-JP" altLang="en-US" dirty="0"/>
          </a:p>
        </p:txBody>
      </p:sp>
      <p:sp>
        <p:nvSpPr>
          <p:cNvPr id="4" name="フリーフォーム: 図形 3">
            <a:extLst>
              <a:ext uri="{FF2B5EF4-FFF2-40B4-BE49-F238E27FC236}">
                <a16:creationId xmlns:a16="http://schemas.microsoft.com/office/drawing/2014/main" id="{CB48123E-AE05-4413-8003-D145EC9321CB}"/>
              </a:ext>
            </a:extLst>
          </p:cNvPr>
          <p:cNvSpPr/>
          <p:nvPr/>
        </p:nvSpPr>
        <p:spPr>
          <a:xfrm rot="5400000" flipV="1">
            <a:off x="160694" y="270427"/>
            <a:ext cx="1519422" cy="978569"/>
          </a:xfrm>
          <a:custGeom>
            <a:avLst/>
            <a:gdLst>
              <a:gd name="connsiteX0" fmla="*/ 0 w 3155712"/>
              <a:gd name="connsiteY0" fmla="*/ 0 h 818148"/>
              <a:gd name="connsiteX1" fmla="*/ 3155712 w 3155712"/>
              <a:gd name="connsiteY1" fmla="*/ 0 h 818148"/>
              <a:gd name="connsiteX2" fmla="*/ 3155712 w 3155712"/>
              <a:gd name="connsiteY2" fmla="*/ 1 h 818148"/>
              <a:gd name="connsiteX3" fmla="*/ 2829140 w 3155712"/>
              <a:gd name="connsiteY3" fmla="*/ 1 h 818148"/>
              <a:gd name="connsiteX4" fmla="*/ 2420067 w 3155712"/>
              <a:gd name="connsiteY4" fmla="*/ 409074 h 818148"/>
              <a:gd name="connsiteX5" fmla="*/ 2829140 w 3155712"/>
              <a:gd name="connsiteY5" fmla="*/ 818148 h 818148"/>
              <a:gd name="connsiteX6" fmla="*/ 0 w 3155712"/>
              <a:gd name="connsiteY6" fmla="*/ 818148 h 81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55712" h="818148">
                <a:moveTo>
                  <a:pt x="0" y="0"/>
                </a:moveTo>
                <a:lnTo>
                  <a:pt x="3155712" y="0"/>
                </a:lnTo>
                <a:lnTo>
                  <a:pt x="3155712" y="1"/>
                </a:lnTo>
                <a:lnTo>
                  <a:pt x="2829140" y="1"/>
                </a:lnTo>
                <a:lnTo>
                  <a:pt x="2420067" y="409074"/>
                </a:lnTo>
                <a:lnTo>
                  <a:pt x="2829140" y="818148"/>
                </a:lnTo>
                <a:lnTo>
                  <a:pt x="0" y="818148"/>
                </a:lnTo>
                <a:close/>
              </a:path>
            </a:pathLst>
          </a:custGeom>
          <a:solidFill>
            <a:srgbClr val="B8D4D3"/>
          </a:solidFill>
          <a:ln>
            <a:noFill/>
          </a:ln>
        </p:spPr>
        <p:style>
          <a:lnRef idx="0">
            <a:scrgbClr r="0" g="0" b="0"/>
          </a:lnRef>
          <a:fillRef idx="0">
            <a:scrgbClr r="0" g="0" b="0"/>
          </a:fillRef>
          <a:effectRef idx="0">
            <a:scrgbClr r="0" g="0" b="0"/>
          </a:effectRef>
          <a:fontRef idx="minor">
            <a:schemeClr val="lt1"/>
          </a:fontRef>
        </p:style>
        <p:txBody>
          <a:bodyPr vert="eaVert"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3200" b="0" i="0" u="none" strike="noStrike" kern="1200" cap="none" spc="0" normalizeH="0" baseline="0" noProof="0" dirty="0">
              <a:ln>
                <a:noFill/>
              </a:ln>
              <a:solidFill>
                <a:srgbClr val="403E60"/>
              </a:solidFill>
              <a:effectLst/>
              <a:uLnTx/>
              <a:uFillTx/>
              <a:latin typeface="Times New Roman" panose="02020603050405020304"/>
              <a:ea typeface="ＭＳ Ｐ明朝" panose="02020600040205080304" pitchFamily="18" charset="-128"/>
              <a:cs typeface="+mn-cs"/>
            </a:endParaRPr>
          </a:p>
        </p:txBody>
      </p:sp>
    </p:spTree>
    <p:extLst>
      <p:ext uri="{BB962C8B-B14F-4D97-AF65-F5344CB8AC3E}">
        <p14:creationId xmlns:p14="http://schemas.microsoft.com/office/powerpoint/2010/main" val="29393454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24622AB-A888-4C2F-9979-3A0F1581EA05}"/>
              </a:ext>
            </a:extLst>
          </p:cNvPr>
          <p:cNvSpPr>
            <a:spLocks noGrp="1"/>
          </p:cNvSpPr>
          <p:nvPr>
            <p:ph type="title"/>
          </p:nvPr>
        </p:nvSpPr>
        <p:spPr/>
        <p:txBody>
          <a:bodyPr/>
          <a:lstStyle/>
          <a:p>
            <a:r>
              <a:rPr kumimoji="1" lang="ja-JP" altLang="en-US" dirty="0"/>
              <a:t>　実際に使用してみた！</a:t>
            </a:r>
          </a:p>
        </p:txBody>
      </p:sp>
      <p:graphicFrame>
        <p:nvGraphicFramePr>
          <p:cNvPr id="8" name="表 8">
            <a:extLst>
              <a:ext uri="{FF2B5EF4-FFF2-40B4-BE49-F238E27FC236}">
                <a16:creationId xmlns:a16="http://schemas.microsoft.com/office/drawing/2014/main" id="{4BF1F215-F97F-40C9-B703-EBDF455C5B7D}"/>
              </a:ext>
            </a:extLst>
          </p:cNvPr>
          <p:cNvGraphicFramePr>
            <a:graphicFrameLocks noGrp="1"/>
          </p:cNvGraphicFramePr>
          <p:nvPr>
            <p:ph idx="1"/>
            <p:extLst>
              <p:ext uri="{D42A27DB-BD31-4B8C-83A1-F6EECF244321}">
                <p14:modId xmlns:p14="http://schemas.microsoft.com/office/powerpoint/2010/main" val="1965522890"/>
              </p:ext>
            </p:extLst>
          </p:nvPr>
        </p:nvGraphicFramePr>
        <p:xfrm>
          <a:off x="455487" y="2751581"/>
          <a:ext cx="11281026" cy="2473960"/>
        </p:xfrm>
        <a:graphic>
          <a:graphicData uri="http://schemas.openxmlformats.org/drawingml/2006/table">
            <a:tbl>
              <a:tblPr firstCol="1" bandRow="1">
                <a:tableStyleId>{5C22544A-7EE6-4342-B048-85BDC9FD1C3A}</a:tableStyleId>
              </a:tblPr>
              <a:tblGrid>
                <a:gridCol w="3356225">
                  <a:extLst>
                    <a:ext uri="{9D8B030D-6E8A-4147-A177-3AD203B41FA5}">
                      <a16:colId xmlns:a16="http://schemas.microsoft.com/office/drawing/2014/main" val="1399265934"/>
                    </a:ext>
                  </a:extLst>
                </a:gridCol>
                <a:gridCol w="1448657">
                  <a:extLst>
                    <a:ext uri="{9D8B030D-6E8A-4147-A177-3AD203B41FA5}">
                      <a16:colId xmlns:a16="http://schemas.microsoft.com/office/drawing/2014/main" val="3930563602"/>
                    </a:ext>
                  </a:extLst>
                </a:gridCol>
                <a:gridCol w="6476144">
                  <a:extLst>
                    <a:ext uri="{9D8B030D-6E8A-4147-A177-3AD203B41FA5}">
                      <a16:colId xmlns:a16="http://schemas.microsoft.com/office/drawing/2014/main" val="1173770613"/>
                    </a:ext>
                  </a:extLst>
                </a:gridCol>
              </a:tblGrid>
              <a:tr h="370840">
                <a:tc>
                  <a:txBody>
                    <a:bodyPr/>
                    <a:lstStyle/>
                    <a:p>
                      <a:pPr algn="ctr"/>
                      <a:endParaRPr kumimoji="1" lang="ja-JP" altLang="en-US" dirty="0"/>
                    </a:p>
                  </a:txBody>
                  <a:tcPr>
                    <a:solidFill>
                      <a:srgbClr val="B8D4D3"/>
                    </a:solidFill>
                  </a:tcPr>
                </a:tc>
                <a:tc>
                  <a:txBody>
                    <a:bodyPr/>
                    <a:lstStyle/>
                    <a:p>
                      <a:pPr algn="ctr"/>
                      <a:r>
                        <a:rPr kumimoji="1" lang="ja-JP" altLang="en-US" dirty="0"/>
                        <a:t>所要時間</a:t>
                      </a:r>
                    </a:p>
                  </a:txBody>
                  <a:tcPr>
                    <a:solidFill>
                      <a:srgbClr val="B8D4D3"/>
                    </a:solidFill>
                  </a:tcPr>
                </a:tc>
                <a:tc>
                  <a:txBody>
                    <a:bodyPr/>
                    <a:lstStyle/>
                    <a:p>
                      <a:pPr algn="ctr"/>
                      <a:r>
                        <a:rPr kumimoji="1" lang="ja-JP" altLang="en-US" dirty="0"/>
                        <a:t>工程</a:t>
                      </a:r>
                    </a:p>
                  </a:txBody>
                  <a:tcPr>
                    <a:solidFill>
                      <a:srgbClr val="B8D4D3"/>
                    </a:solidFill>
                  </a:tcPr>
                </a:tc>
                <a:extLst>
                  <a:ext uri="{0D108BD9-81ED-4DB2-BD59-A6C34878D82A}">
                    <a16:rowId xmlns:a16="http://schemas.microsoft.com/office/drawing/2014/main" val="1775206"/>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b="0" dirty="0">
                          <a:solidFill>
                            <a:srgbClr val="230647"/>
                          </a:solidFill>
                        </a:rPr>
                        <a:t>アプリを使用しなかった場合</a:t>
                      </a:r>
                    </a:p>
                    <a:p>
                      <a:pPr algn="ctr"/>
                      <a:endParaRPr kumimoji="1" lang="ja-JP" altLang="en-US" b="0" dirty="0">
                        <a:solidFill>
                          <a:srgbClr val="230647"/>
                        </a:solidFill>
                      </a:endParaRPr>
                    </a:p>
                  </a:txBody>
                  <a:tcPr>
                    <a:solidFill>
                      <a:srgbClr val="B8D4D3"/>
                    </a:solidFill>
                  </a:tcPr>
                </a:tc>
                <a:tc>
                  <a:txBody>
                    <a:bodyPr/>
                    <a:lstStyle/>
                    <a:p>
                      <a:pPr algn="ctr"/>
                      <a:r>
                        <a:rPr kumimoji="1" lang="en-US" altLang="ja-JP" b="1" dirty="0">
                          <a:solidFill>
                            <a:srgbClr val="230647"/>
                          </a:solidFill>
                        </a:rPr>
                        <a:t>3</a:t>
                      </a:r>
                      <a:r>
                        <a:rPr kumimoji="1" lang="ja-JP" altLang="en-US" b="1" dirty="0">
                          <a:solidFill>
                            <a:srgbClr val="230647"/>
                          </a:solidFill>
                        </a:rPr>
                        <a:t>分</a:t>
                      </a:r>
                      <a:r>
                        <a:rPr kumimoji="1" lang="en-US" altLang="ja-JP" b="1" dirty="0">
                          <a:solidFill>
                            <a:srgbClr val="230647"/>
                          </a:solidFill>
                        </a:rPr>
                        <a:t>28</a:t>
                      </a:r>
                      <a:r>
                        <a:rPr kumimoji="1" lang="ja-JP" altLang="en-US" b="1" dirty="0">
                          <a:solidFill>
                            <a:srgbClr val="230647"/>
                          </a:solidFill>
                        </a:rPr>
                        <a:t>秒</a:t>
                      </a:r>
                    </a:p>
                  </a:txBody>
                  <a:tcPr>
                    <a:solidFill>
                      <a:srgbClr val="B8D4D3"/>
                    </a:solidFill>
                  </a:tcPr>
                </a:tc>
                <a:tc>
                  <a:txBody>
                    <a:bodyPr/>
                    <a:lstStyle/>
                    <a:p>
                      <a:pPr algn="ctr"/>
                      <a:r>
                        <a:rPr kumimoji="1" lang="ja-JP" altLang="en-US" dirty="0"/>
                        <a:t>①天気アプリを開く</a:t>
                      </a:r>
                      <a:endParaRPr kumimoji="1" lang="en-US" altLang="ja-JP" dirty="0"/>
                    </a:p>
                    <a:p>
                      <a:pPr algn="ctr"/>
                      <a:r>
                        <a:rPr kumimoji="1" lang="ja-JP" altLang="en-US" dirty="0"/>
                        <a:t>②気温を確認する</a:t>
                      </a:r>
                      <a:endParaRPr kumimoji="1" lang="en-US" altLang="ja-JP" dirty="0"/>
                    </a:p>
                    <a:p>
                      <a:pPr algn="ctr"/>
                      <a:r>
                        <a:rPr kumimoji="1" lang="ja-JP" altLang="en-US" dirty="0"/>
                        <a:t>③過去の同じ時期の服装を写真フォルダから探す</a:t>
                      </a:r>
                      <a:endParaRPr kumimoji="1" lang="en-US" altLang="ja-JP" dirty="0"/>
                    </a:p>
                    <a:p>
                      <a:pPr algn="ctr"/>
                      <a:r>
                        <a:rPr kumimoji="1" lang="ja-JP" altLang="en-US" dirty="0"/>
                        <a:t>④コーディネートを考える</a:t>
                      </a:r>
                      <a:endParaRPr kumimoji="1" lang="en-US" altLang="ja-JP" dirty="0"/>
                    </a:p>
                  </a:txBody>
                  <a:tcPr>
                    <a:solidFill>
                      <a:srgbClr val="B8D4D3"/>
                    </a:solidFill>
                  </a:tcPr>
                </a:tc>
                <a:extLst>
                  <a:ext uri="{0D108BD9-81ED-4DB2-BD59-A6C34878D82A}">
                    <a16:rowId xmlns:a16="http://schemas.microsoft.com/office/drawing/2014/main" val="3557003479"/>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b="0" dirty="0">
                          <a:solidFill>
                            <a:srgbClr val="230647"/>
                          </a:solidFill>
                        </a:rPr>
                        <a:t>アプリを使用した場合</a:t>
                      </a:r>
                      <a:endParaRPr kumimoji="1" lang="en-US" altLang="ja-JP" b="0" dirty="0">
                        <a:solidFill>
                          <a:srgbClr val="230647"/>
                        </a:solidFill>
                      </a:endParaRPr>
                    </a:p>
                    <a:p>
                      <a:pPr algn="ctr"/>
                      <a:endParaRPr kumimoji="1" lang="ja-JP" altLang="en-US" b="0" dirty="0">
                        <a:solidFill>
                          <a:srgbClr val="230647"/>
                        </a:solidFill>
                      </a:endParaRPr>
                    </a:p>
                  </a:txBody>
                  <a:tcPr>
                    <a:solidFill>
                      <a:srgbClr val="B8D4D3"/>
                    </a:solidFill>
                  </a:tcPr>
                </a:tc>
                <a:tc>
                  <a:txBody>
                    <a:bodyPr/>
                    <a:lstStyle/>
                    <a:p>
                      <a:pPr algn="ctr"/>
                      <a:r>
                        <a:rPr kumimoji="1" lang="en-US" altLang="ja-JP" b="1" dirty="0"/>
                        <a:t>1</a:t>
                      </a:r>
                      <a:r>
                        <a:rPr kumimoji="1" lang="ja-JP" altLang="en-US" b="1" dirty="0"/>
                        <a:t>分</a:t>
                      </a:r>
                      <a:r>
                        <a:rPr kumimoji="1" lang="en-US" altLang="ja-JP" b="1" dirty="0"/>
                        <a:t>57</a:t>
                      </a:r>
                      <a:r>
                        <a:rPr kumimoji="1" lang="ja-JP" altLang="en-US" b="1" dirty="0"/>
                        <a:t>秒</a:t>
                      </a:r>
                    </a:p>
                  </a:txBody>
                  <a:tcPr>
                    <a:solidFill>
                      <a:srgbClr val="B8D4D3"/>
                    </a:solidFill>
                  </a:tcPr>
                </a:tc>
                <a:tc>
                  <a:txBody>
                    <a:bodyPr/>
                    <a:lstStyle/>
                    <a:p>
                      <a:pPr algn="ctr"/>
                      <a:r>
                        <a:rPr kumimoji="1" lang="ja-JP" altLang="en-US" dirty="0"/>
                        <a:t>①アプリを開く</a:t>
                      </a:r>
                      <a:endParaRPr kumimoji="1" lang="en-US" altLang="ja-JP" dirty="0"/>
                    </a:p>
                    <a:p>
                      <a:pPr algn="ctr"/>
                      <a:r>
                        <a:rPr kumimoji="1" lang="ja-JP" altLang="en-US" dirty="0"/>
                        <a:t>②おすすめの組み合わせを確認する</a:t>
                      </a:r>
                      <a:endParaRPr kumimoji="1" lang="en-US" altLang="ja-JP" dirty="0"/>
                    </a:p>
                    <a:p>
                      <a:pPr algn="ctr"/>
                      <a:r>
                        <a:rPr kumimoji="1" lang="ja-JP" altLang="en-US" dirty="0"/>
                        <a:t>③コーディネートを考える</a:t>
                      </a:r>
                    </a:p>
                  </a:txBody>
                  <a:tcPr>
                    <a:solidFill>
                      <a:srgbClr val="B8D4D3"/>
                    </a:solidFill>
                  </a:tcPr>
                </a:tc>
                <a:extLst>
                  <a:ext uri="{0D108BD9-81ED-4DB2-BD59-A6C34878D82A}">
                    <a16:rowId xmlns:a16="http://schemas.microsoft.com/office/drawing/2014/main" val="4064322340"/>
                  </a:ext>
                </a:extLst>
              </a:tr>
            </a:tbl>
          </a:graphicData>
        </a:graphic>
      </p:graphicFrame>
      <p:sp>
        <p:nvSpPr>
          <p:cNvPr id="4" name="フリーフォーム: 図形 3">
            <a:extLst>
              <a:ext uri="{FF2B5EF4-FFF2-40B4-BE49-F238E27FC236}">
                <a16:creationId xmlns:a16="http://schemas.microsoft.com/office/drawing/2014/main" id="{AB31DC0B-54DA-4DDF-A33E-1D4BB891A327}"/>
              </a:ext>
            </a:extLst>
          </p:cNvPr>
          <p:cNvSpPr/>
          <p:nvPr/>
        </p:nvSpPr>
        <p:spPr>
          <a:xfrm rot="3703055" flipH="1">
            <a:off x="8160959" y="-725000"/>
            <a:ext cx="2436528" cy="3522439"/>
          </a:xfrm>
          <a:custGeom>
            <a:avLst/>
            <a:gdLst>
              <a:gd name="connsiteX0" fmla="*/ 1538153 w 1747589"/>
              <a:gd name="connsiteY0" fmla="*/ 1735113 h 3862746"/>
              <a:gd name="connsiteX1" fmla="*/ 1441348 w 1747589"/>
              <a:gd name="connsiteY1" fmla="*/ 3852599 h 3862746"/>
              <a:gd name="connsiteX2" fmla="*/ 805343 w 1747589"/>
              <a:gd name="connsiteY2" fmla="*/ 3428661 h 3862746"/>
              <a:gd name="connsiteX3" fmla="*/ 686553 w 1747589"/>
              <a:gd name="connsiteY3" fmla="*/ 3241347 h 3862746"/>
              <a:gd name="connsiteX4" fmla="*/ 677463 w 1747589"/>
              <a:gd name="connsiteY4" fmla="*/ 3248227 h 3862746"/>
              <a:gd name="connsiteX5" fmla="*/ 439415 w 1747589"/>
              <a:gd name="connsiteY5" fmla="*/ 3719107 h 3862746"/>
              <a:gd name="connsiteX6" fmla="*/ 555430 w 1747589"/>
              <a:gd name="connsiteY6" fmla="*/ 3161116 h 3862746"/>
              <a:gd name="connsiteX7" fmla="*/ 574198 w 1747589"/>
              <a:gd name="connsiteY7" fmla="*/ 3039201 h 3862746"/>
              <a:gd name="connsiteX8" fmla="*/ 482562 w 1747589"/>
              <a:gd name="connsiteY8" fmla="*/ 2860037 h 3862746"/>
              <a:gd name="connsiteX9" fmla="*/ 209436 w 1747589"/>
              <a:gd name="connsiteY9" fmla="*/ 2127632 h 3862746"/>
              <a:gd name="connsiteX10" fmla="*/ 306241 w 1747589"/>
              <a:gd name="connsiteY10" fmla="*/ 10147 h 3862746"/>
              <a:gd name="connsiteX11" fmla="*/ 1538153 w 1747589"/>
              <a:gd name="connsiteY11" fmla="*/ 1735113 h 3862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47589" h="3862746">
                <a:moveTo>
                  <a:pt x="1538153" y="1735113"/>
                </a:moveTo>
                <a:cubicBezTo>
                  <a:pt x="1851604" y="2796177"/>
                  <a:pt x="1808263" y="3744208"/>
                  <a:pt x="1441348" y="3852599"/>
                </a:cubicBezTo>
                <a:cubicBezTo>
                  <a:pt x="1257891" y="3906795"/>
                  <a:pt x="1028276" y="3740819"/>
                  <a:pt x="805343" y="3428661"/>
                </a:cubicBezTo>
                <a:lnTo>
                  <a:pt x="686553" y="3241347"/>
                </a:lnTo>
                <a:lnTo>
                  <a:pt x="677463" y="3248227"/>
                </a:lnTo>
                <a:cubicBezTo>
                  <a:pt x="602602" y="3320897"/>
                  <a:pt x="524001" y="3463809"/>
                  <a:pt x="439415" y="3719107"/>
                </a:cubicBezTo>
                <a:cubicBezTo>
                  <a:pt x="490087" y="3511891"/>
                  <a:pt x="527517" y="3328089"/>
                  <a:pt x="555430" y="3161116"/>
                </a:cubicBezTo>
                <a:lnTo>
                  <a:pt x="574198" y="3039201"/>
                </a:lnTo>
                <a:lnTo>
                  <a:pt x="482562" y="2860037"/>
                </a:lnTo>
                <a:cubicBezTo>
                  <a:pt x="381043" y="2640116"/>
                  <a:pt x="287799" y="2392898"/>
                  <a:pt x="209436" y="2127632"/>
                </a:cubicBezTo>
                <a:cubicBezTo>
                  <a:pt x="-104015" y="1066569"/>
                  <a:pt x="-60674" y="118538"/>
                  <a:pt x="306241" y="10147"/>
                </a:cubicBezTo>
                <a:cubicBezTo>
                  <a:pt x="673156" y="-98244"/>
                  <a:pt x="1224702" y="674050"/>
                  <a:pt x="1538153" y="1735113"/>
                </a:cubicBezTo>
                <a:close/>
              </a:path>
            </a:pathLst>
          </a:custGeom>
          <a:solidFill>
            <a:srgbClr val="B8D4D3"/>
          </a:solidFill>
          <a:ln w="57150"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wrap="square" rtlCol="0" anchor="ctr">
            <a:noAutofit/>
          </a:bodyPr>
          <a:lstStyle/>
          <a:p>
            <a:pPr algn="ctr"/>
            <a:endParaRPr kumimoji="1" lang="ja-JP" altLang="en-US" dirty="0"/>
          </a:p>
        </p:txBody>
      </p:sp>
      <p:sp>
        <p:nvSpPr>
          <p:cNvPr id="5" name="フリーフォーム: 図形 4">
            <a:extLst>
              <a:ext uri="{FF2B5EF4-FFF2-40B4-BE49-F238E27FC236}">
                <a16:creationId xmlns:a16="http://schemas.microsoft.com/office/drawing/2014/main" id="{2E4CD7EA-0627-45A8-82C2-20FCE376594D}"/>
              </a:ext>
            </a:extLst>
          </p:cNvPr>
          <p:cNvSpPr/>
          <p:nvPr/>
        </p:nvSpPr>
        <p:spPr>
          <a:xfrm rot="3703055" flipH="1">
            <a:off x="8218807" y="-799109"/>
            <a:ext cx="2436528" cy="3522439"/>
          </a:xfrm>
          <a:custGeom>
            <a:avLst/>
            <a:gdLst>
              <a:gd name="connsiteX0" fmla="*/ 1538153 w 1747589"/>
              <a:gd name="connsiteY0" fmla="*/ 1735113 h 3862746"/>
              <a:gd name="connsiteX1" fmla="*/ 1441348 w 1747589"/>
              <a:gd name="connsiteY1" fmla="*/ 3852599 h 3862746"/>
              <a:gd name="connsiteX2" fmla="*/ 805343 w 1747589"/>
              <a:gd name="connsiteY2" fmla="*/ 3428661 h 3862746"/>
              <a:gd name="connsiteX3" fmla="*/ 686553 w 1747589"/>
              <a:gd name="connsiteY3" fmla="*/ 3241347 h 3862746"/>
              <a:gd name="connsiteX4" fmla="*/ 677463 w 1747589"/>
              <a:gd name="connsiteY4" fmla="*/ 3248227 h 3862746"/>
              <a:gd name="connsiteX5" fmla="*/ 439415 w 1747589"/>
              <a:gd name="connsiteY5" fmla="*/ 3719107 h 3862746"/>
              <a:gd name="connsiteX6" fmla="*/ 555430 w 1747589"/>
              <a:gd name="connsiteY6" fmla="*/ 3161116 h 3862746"/>
              <a:gd name="connsiteX7" fmla="*/ 574198 w 1747589"/>
              <a:gd name="connsiteY7" fmla="*/ 3039201 h 3862746"/>
              <a:gd name="connsiteX8" fmla="*/ 482562 w 1747589"/>
              <a:gd name="connsiteY8" fmla="*/ 2860037 h 3862746"/>
              <a:gd name="connsiteX9" fmla="*/ 209436 w 1747589"/>
              <a:gd name="connsiteY9" fmla="*/ 2127632 h 3862746"/>
              <a:gd name="connsiteX10" fmla="*/ 306241 w 1747589"/>
              <a:gd name="connsiteY10" fmla="*/ 10147 h 3862746"/>
              <a:gd name="connsiteX11" fmla="*/ 1538153 w 1747589"/>
              <a:gd name="connsiteY11" fmla="*/ 1735113 h 3862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47589" h="3862746">
                <a:moveTo>
                  <a:pt x="1538153" y="1735113"/>
                </a:moveTo>
                <a:cubicBezTo>
                  <a:pt x="1851604" y="2796177"/>
                  <a:pt x="1808263" y="3744208"/>
                  <a:pt x="1441348" y="3852599"/>
                </a:cubicBezTo>
                <a:cubicBezTo>
                  <a:pt x="1257891" y="3906795"/>
                  <a:pt x="1028276" y="3740819"/>
                  <a:pt x="805343" y="3428661"/>
                </a:cubicBezTo>
                <a:lnTo>
                  <a:pt x="686553" y="3241347"/>
                </a:lnTo>
                <a:lnTo>
                  <a:pt x="677463" y="3248227"/>
                </a:lnTo>
                <a:cubicBezTo>
                  <a:pt x="602602" y="3320897"/>
                  <a:pt x="524001" y="3463809"/>
                  <a:pt x="439415" y="3719107"/>
                </a:cubicBezTo>
                <a:cubicBezTo>
                  <a:pt x="490087" y="3511891"/>
                  <a:pt x="527517" y="3328089"/>
                  <a:pt x="555430" y="3161116"/>
                </a:cubicBezTo>
                <a:lnTo>
                  <a:pt x="574198" y="3039201"/>
                </a:lnTo>
                <a:lnTo>
                  <a:pt x="482562" y="2860037"/>
                </a:lnTo>
                <a:cubicBezTo>
                  <a:pt x="381043" y="2640116"/>
                  <a:pt x="287799" y="2392898"/>
                  <a:pt x="209436" y="2127632"/>
                </a:cubicBezTo>
                <a:cubicBezTo>
                  <a:pt x="-104015" y="1066569"/>
                  <a:pt x="-60674" y="118538"/>
                  <a:pt x="306241" y="10147"/>
                </a:cubicBezTo>
                <a:cubicBezTo>
                  <a:pt x="673156" y="-98244"/>
                  <a:pt x="1224702" y="674050"/>
                  <a:pt x="1538153" y="1735113"/>
                </a:cubicBezTo>
                <a:close/>
              </a:path>
            </a:pathLst>
          </a:custGeom>
          <a:solidFill>
            <a:srgbClr val="B8D4D3"/>
          </a:solidFill>
          <a:ln w="38100" cap="flat" cmpd="sng" algn="ctr">
            <a:solidFill>
              <a:srgbClr val="81807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wrap="square" rtlCol="0" anchor="ctr">
            <a:noAutofit/>
          </a:bodyPr>
          <a:lstStyle/>
          <a:p>
            <a:pPr algn="ctr"/>
            <a:endParaRPr kumimoji="1" lang="ja-JP" altLang="en-US" dirty="0"/>
          </a:p>
        </p:txBody>
      </p:sp>
      <p:sp>
        <p:nvSpPr>
          <p:cNvPr id="6" name="テキスト ボックス 5">
            <a:extLst>
              <a:ext uri="{FF2B5EF4-FFF2-40B4-BE49-F238E27FC236}">
                <a16:creationId xmlns:a16="http://schemas.microsoft.com/office/drawing/2014/main" id="{B8596588-F968-47F6-BE51-A077D3FE8D19}"/>
              </a:ext>
            </a:extLst>
          </p:cNvPr>
          <p:cNvSpPr txBox="1"/>
          <p:nvPr/>
        </p:nvSpPr>
        <p:spPr>
          <a:xfrm>
            <a:off x="7959743" y="851553"/>
            <a:ext cx="2954655" cy="369332"/>
          </a:xfrm>
          <a:prstGeom prst="rect">
            <a:avLst/>
          </a:prstGeom>
          <a:noFill/>
        </p:spPr>
        <p:txBody>
          <a:bodyPr wrap="none" rtlCol="0">
            <a:spAutoFit/>
          </a:bodyPr>
          <a:lstStyle/>
          <a:p>
            <a:r>
              <a:rPr kumimoji="1" lang="ja-JP" altLang="en-US" dirty="0"/>
              <a:t>朝の忙しい時間を快適に！</a:t>
            </a:r>
            <a:endParaRPr kumimoji="1" lang="en-US" altLang="ja-JP" dirty="0"/>
          </a:p>
        </p:txBody>
      </p:sp>
      <p:sp>
        <p:nvSpPr>
          <p:cNvPr id="7" name="フリーフォーム: 図形 6">
            <a:extLst>
              <a:ext uri="{FF2B5EF4-FFF2-40B4-BE49-F238E27FC236}">
                <a16:creationId xmlns:a16="http://schemas.microsoft.com/office/drawing/2014/main" id="{83DA43F2-B97F-4D05-B1DF-E9C7B40E6308}"/>
              </a:ext>
            </a:extLst>
          </p:cNvPr>
          <p:cNvSpPr/>
          <p:nvPr/>
        </p:nvSpPr>
        <p:spPr>
          <a:xfrm rot="5400000" flipV="1">
            <a:off x="160694" y="270427"/>
            <a:ext cx="1519422" cy="978569"/>
          </a:xfrm>
          <a:custGeom>
            <a:avLst/>
            <a:gdLst>
              <a:gd name="connsiteX0" fmla="*/ 0 w 3155712"/>
              <a:gd name="connsiteY0" fmla="*/ 0 h 818148"/>
              <a:gd name="connsiteX1" fmla="*/ 3155712 w 3155712"/>
              <a:gd name="connsiteY1" fmla="*/ 0 h 818148"/>
              <a:gd name="connsiteX2" fmla="*/ 3155712 w 3155712"/>
              <a:gd name="connsiteY2" fmla="*/ 1 h 818148"/>
              <a:gd name="connsiteX3" fmla="*/ 2829140 w 3155712"/>
              <a:gd name="connsiteY3" fmla="*/ 1 h 818148"/>
              <a:gd name="connsiteX4" fmla="*/ 2420067 w 3155712"/>
              <a:gd name="connsiteY4" fmla="*/ 409074 h 818148"/>
              <a:gd name="connsiteX5" fmla="*/ 2829140 w 3155712"/>
              <a:gd name="connsiteY5" fmla="*/ 818148 h 818148"/>
              <a:gd name="connsiteX6" fmla="*/ 0 w 3155712"/>
              <a:gd name="connsiteY6" fmla="*/ 818148 h 81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55712" h="818148">
                <a:moveTo>
                  <a:pt x="0" y="0"/>
                </a:moveTo>
                <a:lnTo>
                  <a:pt x="3155712" y="0"/>
                </a:lnTo>
                <a:lnTo>
                  <a:pt x="3155712" y="1"/>
                </a:lnTo>
                <a:lnTo>
                  <a:pt x="2829140" y="1"/>
                </a:lnTo>
                <a:lnTo>
                  <a:pt x="2420067" y="409074"/>
                </a:lnTo>
                <a:lnTo>
                  <a:pt x="2829140" y="818148"/>
                </a:lnTo>
                <a:lnTo>
                  <a:pt x="0" y="818148"/>
                </a:lnTo>
                <a:close/>
              </a:path>
            </a:pathLst>
          </a:custGeom>
          <a:solidFill>
            <a:srgbClr val="B8D4D3"/>
          </a:solidFill>
          <a:ln>
            <a:noFill/>
          </a:ln>
        </p:spPr>
        <p:style>
          <a:lnRef idx="0">
            <a:scrgbClr r="0" g="0" b="0"/>
          </a:lnRef>
          <a:fillRef idx="0">
            <a:scrgbClr r="0" g="0" b="0"/>
          </a:fillRef>
          <a:effectRef idx="0">
            <a:scrgbClr r="0" g="0" b="0"/>
          </a:effectRef>
          <a:fontRef idx="minor">
            <a:schemeClr val="lt1"/>
          </a:fontRef>
        </p:style>
        <p:txBody>
          <a:bodyPr vert="eaVert"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3200" b="0" i="0" u="none" strike="noStrike" kern="1200" cap="none" spc="0" normalizeH="0" baseline="0" noProof="0" dirty="0">
              <a:ln>
                <a:noFill/>
              </a:ln>
              <a:solidFill>
                <a:srgbClr val="403E60"/>
              </a:solidFill>
              <a:effectLst/>
              <a:uLnTx/>
              <a:uFillTx/>
              <a:latin typeface="Times New Roman" panose="02020603050405020304"/>
              <a:ea typeface="ＭＳ Ｐ明朝" panose="02020600040205080304" pitchFamily="18" charset="-128"/>
              <a:cs typeface="+mn-cs"/>
            </a:endParaRPr>
          </a:p>
        </p:txBody>
      </p:sp>
    </p:spTree>
    <p:extLst>
      <p:ext uri="{BB962C8B-B14F-4D97-AF65-F5344CB8AC3E}">
        <p14:creationId xmlns:p14="http://schemas.microsoft.com/office/powerpoint/2010/main" val="40387473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72BDC52-74DC-4C5A-90AC-4AAA883478F5}"/>
              </a:ext>
            </a:extLst>
          </p:cNvPr>
          <p:cNvSpPr>
            <a:spLocks noGrp="1"/>
          </p:cNvSpPr>
          <p:nvPr>
            <p:ph type="title"/>
          </p:nvPr>
        </p:nvSpPr>
        <p:spPr/>
        <p:txBody>
          <a:bodyPr/>
          <a:lstStyle/>
          <a:p>
            <a:r>
              <a:rPr kumimoji="1" lang="ja-JP" altLang="en-US" b="1" dirty="0"/>
              <a:t>　チーム</a:t>
            </a:r>
            <a:r>
              <a:rPr kumimoji="1" lang="en-US" altLang="ja-JP" b="1" dirty="0"/>
              <a:t>A</a:t>
            </a:r>
            <a:r>
              <a:rPr kumimoji="1" lang="ja-JP" altLang="en-US" b="1" dirty="0"/>
              <a:t>型の目標</a:t>
            </a:r>
          </a:p>
        </p:txBody>
      </p:sp>
      <p:sp>
        <p:nvSpPr>
          <p:cNvPr id="3" name="コンテンツ プレースホルダー 2">
            <a:extLst>
              <a:ext uri="{FF2B5EF4-FFF2-40B4-BE49-F238E27FC236}">
                <a16:creationId xmlns:a16="http://schemas.microsoft.com/office/drawing/2014/main" id="{94E472FB-D740-414E-B4C8-88F7B1C142BE}"/>
              </a:ext>
            </a:extLst>
          </p:cNvPr>
          <p:cNvSpPr>
            <a:spLocks noGrp="1"/>
          </p:cNvSpPr>
          <p:nvPr>
            <p:ph idx="1"/>
          </p:nvPr>
        </p:nvSpPr>
        <p:spPr/>
        <p:txBody>
          <a:bodyPr>
            <a:normAutofit lnSpcReduction="10000"/>
          </a:bodyPr>
          <a:lstStyle/>
          <a:p>
            <a:r>
              <a:rPr lang="ja-JP" altLang="en-US" b="1" i="0" dirty="0">
                <a:solidFill>
                  <a:srgbClr val="1D1C1D"/>
                </a:solidFill>
                <a:effectLst/>
                <a:latin typeface="NotoSansJP"/>
              </a:rPr>
              <a:t>チーム目標</a:t>
            </a:r>
            <a:br>
              <a:rPr lang="ja-JP" altLang="en-US" dirty="0"/>
            </a:br>
            <a:r>
              <a:rPr lang="ja-JP" altLang="en-US" b="0" i="0" dirty="0">
                <a:solidFill>
                  <a:srgbClr val="1D1C1D"/>
                </a:solidFill>
                <a:effectLst/>
                <a:latin typeface="NotoSansJP"/>
              </a:rPr>
              <a:t>・無理はしない</a:t>
            </a:r>
            <a:r>
              <a:rPr lang="en-US" altLang="ja-JP" b="0" i="0" dirty="0">
                <a:solidFill>
                  <a:srgbClr val="1D1C1D"/>
                </a:solidFill>
                <a:effectLst/>
                <a:latin typeface="NotoSansJP"/>
              </a:rPr>
              <a:t>:</a:t>
            </a:r>
            <a:r>
              <a:rPr lang="ja-JP" altLang="en-US" b="0" i="0" dirty="0">
                <a:solidFill>
                  <a:srgbClr val="1D1C1D"/>
                </a:solidFill>
                <a:effectLst/>
                <a:latin typeface="NotoSansJP"/>
              </a:rPr>
              <a:t>（心身の健康第一）</a:t>
            </a:r>
            <a:br>
              <a:rPr lang="ja-JP" altLang="en-US" dirty="0"/>
            </a:br>
            <a:r>
              <a:rPr lang="ja-JP" altLang="en-US" b="0" i="0" dirty="0">
                <a:solidFill>
                  <a:srgbClr val="1D1C1D"/>
                </a:solidFill>
                <a:effectLst/>
                <a:latin typeface="NotoSansJP"/>
              </a:rPr>
              <a:t>・日々成長：</a:t>
            </a:r>
            <a:r>
              <a:rPr lang="en-US" altLang="ja-JP" b="0" i="0" dirty="0">
                <a:solidFill>
                  <a:srgbClr val="1D1C1D"/>
                </a:solidFill>
                <a:effectLst/>
                <a:latin typeface="NotoSansJP"/>
              </a:rPr>
              <a:t>1</a:t>
            </a:r>
            <a:r>
              <a:rPr lang="ja-JP" altLang="en-US" b="0" i="0" dirty="0">
                <a:solidFill>
                  <a:srgbClr val="1D1C1D"/>
                </a:solidFill>
                <a:effectLst/>
                <a:latin typeface="NotoSansJP"/>
              </a:rPr>
              <a:t>日</a:t>
            </a:r>
            <a:r>
              <a:rPr lang="en-US" altLang="ja-JP" b="0" i="0" dirty="0">
                <a:solidFill>
                  <a:srgbClr val="1D1C1D"/>
                </a:solidFill>
                <a:effectLst/>
                <a:latin typeface="NotoSansJP"/>
              </a:rPr>
              <a:t>1</a:t>
            </a:r>
            <a:r>
              <a:rPr lang="ja-JP" altLang="en-US" b="0" i="0" dirty="0">
                <a:solidFill>
                  <a:srgbClr val="1D1C1D"/>
                </a:solidFill>
                <a:effectLst/>
                <a:latin typeface="NotoSansJP"/>
              </a:rPr>
              <a:t>つ学んだことをチーム内で共有</a:t>
            </a:r>
            <a:br>
              <a:rPr lang="ja-JP" altLang="en-US" dirty="0"/>
            </a:br>
            <a:r>
              <a:rPr lang="ja-JP" altLang="en-US" b="0" i="0" dirty="0">
                <a:solidFill>
                  <a:srgbClr val="1D1C1D"/>
                </a:solidFill>
                <a:effectLst/>
                <a:latin typeface="NotoSansJP"/>
              </a:rPr>
              <a:t>・楽しむ：常に笑顔</a:t>
            </a:r>
            <a:endParaRPr lang="en-US" altLang="ja-JP" b="0" i="0" dirty="0">
              <a:solidFill>
                <a:srgbClr val="1D1C1D"/>
              </a:solidFill>
              <a:effectLst/>
              <a:latin typeface="NotoSansJP"/>
            </a:endParaRPr>
          </a:p>
          <a:p>
            <a:endParaRPr lang="en-US" altLang="ja-JP" b="0" i="0" dirty="0">
              <a:solidFill>
                <a:srgbClr val="1D1C1D"/>
              </a:solidFill>
              <a:effectLst/>
              <a:latin typeface="NotoSansJP"/>
            </a:endParaRPr>
          </a:p>
          <a:p>
            <a:r>
              <a:rPr lang="ja-JP" altLang="en-US" b="1" i="0" dirty="0">
                <a:solidFill>
                  <a:srgbClr val="1D1C1D"/>
                </a:solidFill>
                <a:effectLst/>
                <a:latin typeface="NotoSansJP"/>
              </a:rPr>
              <a:t>チームとして意識すること</a:t>
            </a:r>
            <a:br>
              <a:rPr lang="ja-JP" altLang="en-US" dirty="0"/>
            </a:br>
            <a:r>
              <a:rPr lang="ja-JP" altLang="en-US" b="0" i="0" dirty="0">
                <a:solidFill>
                  <a:srgbClr val="1D1C1D"/>
                </a:solidFill>
                <a:effectLst/>
                <a:latin typeface="NotoSansJP"/>
              </a:rPr>
              <a:t>・問題は小さいうちに対処</a:t>
            </a:r>
            <a:br>
              <a:rPr lang="ja-JP" altLang="en-US" dirty="0"/>
            </a:br>
            <a:r>
              <a:rPr lang="ja-JP" altLang="en-US" b="0" i="0" dirty="0">
                <a:solidFill>
                  <a:srgbClr val="1D1C1D"/>
                </a:solidFill>
                <a:effectLst/>
                <a:latin typeface="NotoSansJP"/>
              </a:rPr>
              <a:t>・</a:t>
            </a:r>
            <a:r>
              <a:rPr lang="en-US" altLang="ja-JP" b="0" i="0" dirty="0">
                <a:solidFill>
                  <a:srgbClr val="1D1C1D"/>
                </a:solidFill>
                <a:effectLst/>
                <a:latin typeface="NotoSansJP"/>
              </a:rPr>
              <a:t>10</a:t>
            </a:r>
            <a:r>
              <a:rPr lang="ja-JP" altLang="en-US" b="0" i="0" dirty="0">
                <a:solidFill>
                  <a:srgbClr val="1D1C1D"/>
                </a:solidFill>
                <a:effectLst/>
                <a:latin typeface="NotoSansJP"/>
              </a:rPr>
              <a:t>分考えて無理なら聞く</a:t>
            </a:r>
            <a:br>
              <a:rPr lang="ja-JP" altLang="en-US" dirty="0"/>
            </a:br>
            <a:r>
              <a:rPr lang="ja-JP" altLang="en-US" b="0" i="0" dirty="0">
                <a:solidFill>
                  <a:srgbClr val="1D1C1D"/>
                </a:solidFill>
                <a:effectLst/>
                <a:latin typeface="NotoSansJP"/>
              </a:rPr>
              <a:t>・量より</a:t>
            </a:r>
            <a:r>
              <a:rPr lang="ja-JP" altLang="en-US" dirty="0">
                <a:solidFill>
                  <a:srgbClr val="1D1C1D"/>
                </a:solidFill>
                <a:latin typeface="NotoSansJP"/>
              </a:rPr>
              <a:t>質</a:t>
            </a:r>
            <a:r>
              <a:rPr lang="ja-JP" altLang="en-US" b="0" i="0" dirty="0">
                <a:solidFill>
                  <a:srgbClr val="1D1C1D"/>
                </a:solidFill>
                <a:effectLst/>
                <a:latin typeface="NotoSansJP"/>
              </a:rPr>
              <a:t>だけど量を減らす努力は怠らない</a:t>
            </a:r>
            <a:br>
              <a:rPr lang="ja-JP" altLang="en-US" dirty="0"/>
            </a:br>
            <a:r>
              <a:rPr lang="ja-JP" altLang="en-US" b="0" i="0" dirty="0">
                <a:solidFill>
                  <a:srgbClr val="1D1C1D"/>
                </a:solidFill>
                <a:effectLst/>
                <a:latin typeface="NotoSansJP"/>
              </a:rPr>
              <a:t>・誰かの意見に</a:t>
            </a:r>
            <a:r>
              <a:rPr lang="en-US" altLang="ja-JP" b="0" i="0" dirty="0">
                <a:solidFill>
                  <a:srgbClr val="1D1C1D"/>
                </a:solidFill>
                <a:effectLst/>
                <a:latin typeface="NotoSansJP"/>
              </a:rPr>
              <a:t>NO</a:t>
            </a:r>
            <a:r>
              <a:rPr lang="ja-JP" altLang="en-US" b="0" i="0" dirty="0">
                <a:solidFill>
                  <a:srgbClr val="1D1C1D"/>
                </a:solidFill>
                <a:effectLst/>
                <a:latin typeface="NotoSansJP"/>
              </a:rPr>
              <a:t>を言うときはそれに対して考えをいう</a:t>
            </a:r>
            <a:br>
              <a:rPr lang="ja-JP" altLang="en-US" dirty="0"/>
            </a:br>
            <a:r>
              <a:rPr lang="ja-JP" altLang="en-US" b="0" i="0" dirty="0">
                <a:solidFill>
                  <a:srgbClr val="1D1C1D"/>
                </a:solidFill>
                <a:effectLst/>
                <a:latin typeface="NotoSansJP"/>
              </a:rPr>
              <a:t>・文字で打つときは冷たくならない意識</a:t>
            </a:r>
            <a:endParaRPr kumimoji="1" lang="ja-JP" altLang="en-US" dirty="0"/>
          </a:p>
        </p:txBody>
      </p:sp>
      <p:sp>
        <p:nvSpPr>
          <p:cNvPr id="4" name="フリーフォーム: 図形 3">
            <a:extLst>
              <a:ext uri="{FF2B5EF4-FFF2-40B4-BE49-F238E27FC236}">
                <a16:creationId xmlns:a16="http://schemas.microsoft.com/office/drawing/2014/main" id="{F9165AF3-BA87-466D-9794-A8B9B79EFB60}"/>
              </a:ext>
            </a:extLst>
          </p:cNvPr>
          <p:cNvSpPr/>
          <p:nvPr/>
        </p:nvSpPr>
        <p:spPr>
          <a:xfrm rot="5400000" flipV="1">
            <a:off x="160694" y="270427"/>
            <a:ext cx="1519422" cy="978569"/>
          </a:xfrm>
          <a:custGeom>
            <a:avLst/>
            <a:gdLst>
              <a:gd name="connsiteX0" fmla="*/ 0 w 3155712"/>
              <a:gd name="connsiteY0" fmla="*/ 0 h 818148"/>
              <a:gd name="connsiteX1" fmla="*/ 3155712 w 3155712"/>
              <a:gd name="connsiteY1" fmla="*/ 0 h 818148"/>
              <a:gd name="connsiteX2" fmla="*/ 3155712 w 3155712"/>
              <a:gd name="connsiteY2" fmla="*/ 1 h 818148"/>
              <a:gd name="connsiteX3" fmla="*/ 2829140 w 3155712"/>
              <a:gd name="connsiteY3" fmla="*/ 1 h 818148"/>
              <a:gd name="connsiteX4" fmla="*/ 2420067 w 3155712"/>
              <a:gd name="connsiteY4" fmla="*/ 409074 h 818148"/>
              <a:gd name="connsiteX5" fmla="*/ 2829140 w 3155712"/>
              <a:gd name="connsiteY5" fmla="*/ 818148 h 818148"/>
              <a:gd name="connsiteX6" fmla="*/ 0 w 3155712"/>
              <a:gd name="connsiteY6" fmla="*/ 818148 h 81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55712" h="818148">
                <a:moveTo>
                  <a:pt x="0" y="0"/>
                </a:moveTo>
                <a:lnTo>
                  <a:pt x="3155712" y="0"/>
                </a:lnTo>
                <a:lnTo>
                  <a:pt x="3155712" y="1"/>
                </a:lnTo>
                <a:lnTo>
                  <a:pt x="2829140" y="1"/>
                </a:lnTo>
                <a:lnTo>
                  <a:pt x="2420067" y="409074"/>
                </a:lnTo>
                <a:lnTo>
                  <a:pt x="2829140" y="818148"/>
                </a:lnTo>
                <a:lnTo>
                  <a:pt x="0" y="818148"/>
                </a:lnTo>
                <a:close/>
              </a:path>
            </a:pathLst>
          </a:custGeom>
          <a:solidFill>
            <a:srgbClr val="B8D4D3"/>
          </a:solidFill>
          <a:ln>
            <a:noFill/>
          </a:ln>
        </p:spPr>
        <p:style>
          <a:lnRef idx="0">
            <a:scrgbClr r="0" g="0" b="0"/>
          </a:lnRef>
          <a:fillRef idx="0">
            <a:scrgbClr r="0" g="0" b="0"/>
          </a:fillRef>
          <a:effectRef idx="0">
            <a:scrgbClr r="0" g="0" b="0"/>
          </a:effectRef>
          <a:fontRef idx="minor">
            <a:schemeClr val="lt1"/>
          </a:fontRef>
        </p:style>
        <p:txBody>
          <a:bodyPr vert="eaVert"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3200" b="0" i="0" u="none" strike="noStrike" kern="1200" cap="none" spc="0" normalizeH="0" baseline="0" noProof="0" dirty="0">
              <a:ln>
                <a:noFill/>
              </a:ln>
              <a:solidFill>
                <a:srgbClr val="403E60"/>
              </a:solidFill>
              <a:effectLst/>
              <a:uLnTx/>
              <a:uFillTx/>
              <a:latin typeface="Times New Roman" panose="02020603050405020304"/>
              <a:ea typeface="ＭＳ Ｐ明朝" panose="02020600040205080304" pitchFamily="18" charset="-128"/>
              <a:cs typeface="+mn-cs"/>
            </a:endParaRPr>
          </a:p>
        </p:txBody>
      </p:sp>
    </p:spTree>
    <p:extLst>
      <p:ext uri="{BB962C8B-B14F-4D97-AF65-F5344CB8AC3E}">
        <p14:creationId xmlns:p14="http://schemas.microsoft.com/office/powerpoint/2010/main" val="15191203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24E26BC-43EF-44B4-B304-396C14A5B425}"/>
              </a:ext>
            </a:extLst>
          </p:cNvPr>
          <p:cNvSpPr>
            <a:spLocks noGrp="1"/>
          </p:cNvSpPr>
          <p:nvPr>
            <p:ph type="title"/>
          </p:nvPr>
        </p:nvSpPr>
        <p:spPr/>
        <p:txBody>
          <a:bodyPr/>
          <a:lstStyle/>
          <a:p>
            <a:r>
              <a:rPr kumimoji="1" lang="ja-JP" altLang="en-US" b="1" dirty="0"/>
              <a:t>　目標達成率</a:t>
            </a:r>
          </a:p>
        </p:txBody>
      </p:sp>
      <p:graphicFrame>
        <p:nvGraphicFramePr>
          <p:cNvPr id="6" name="表 6">
            <a:extLst>
              <a:ext uri="{FF2B5EF4-FFF2-40B4-BE49-F238E27FC236}">
                <a16:creationId xmlns:a16="http://schemas.microsoft.com/office/drawing/2014/main" id="{E01419F4-60F7-4A0B-9407-C48D1EA52887}"/>
              </a:ext>
            </a:extLst>
          </p:cNvPr>
          <p:cNvGraphicFramePr>
            <a:graphicFrameLocks noGrp="1"/>
          </p:cNvGraphicFramePr>
          <p:nvPr>
            <p:ph idx="1"/>
            <p:extLst>
              <p:ext uri="{D42A27DB-BD31-4B8C-83A1-F6EECF244321}">
                <p14:modId xmlns:p14="http://schemas.microsoft.com/office/powerpoint/2010/main" val="3975369787"/>
              </p:ext>
            </p:extLst>
          </p:nvPr>
        </p:nvGraphicFramePr>
        <p:xfrm>
          <a:off x="565079" y="1825625"/>
          <a:ext cx="11363217" cy="4145280"/>
        </p:xfrm>
        <a:graphic>
          <a:graphicData uri="http://schemas.openxmlformats.org/drawingml/2006/table">
            <a:tbl>
              <a:tblPr firstRow="1" bandRow="1">
                <a:tableStyleId>{5C22544A-7EE6-4342-B048-85BDC9FD1C3A}</a:tableStyleId>
              </a:tblPr>
              <a:tblGrid>
                <a:gridCol w="5067281">
                  <a:extLst>
                    <a:ext uri="{9D8B030D-6E8A-4147-A177-3AD203B41FA5}">
                      <a16:colId xmlns:a16="http://schemas.microsoft.com/office/drawing/2014/main" val="3676338071"/>
                    </a:ext>
                  </a:extLst>
                </a:gridCol>
                <a:gridCol w="1106035">
                  <a:extLst>
                    <a:ext uri="{9D8B030D-6E8A-4147-A177-3AD203B41FA5}">
                      <a16:colId xmlns:a16="http://schemas.microsoft.com/office/drawing/2014/main" val="303308993"/>
                    </a:ext>
                  </a:extLst>
                </a:gridCol>
                <a:gridCol w="5189901">
                  <a:extLst>
                    <a:ext uri="{9D8B030D-6E8A-4147-A177-3AD203B41FA5}">
                      <a16:colId xmlns:a16="http://schemas.microsoft.com/office/drawing/2014/main" val="3121205095"/>
                    </a:ext>
                  </a:extLst>
                </a:gridCol>
              </a:tblGrid>
              <a:tr h="370840">
                <a:tc>
                  <a:txBody>
                    <a:bodyPr/>
                    <a:lstStyle/>
                    <a:p>
                      <a:pPr algn="ctr"/>
                      <a:r>
                        <a:rPr kumimoji="1" lang="ja-JP" altLang="en-US" dirty="0">
                          <a:solidFill>
                            <a:srgbClr val="230647"/>
                          </a:solidFill>
                        </a:rPr>
                        <a:t>目標</a:t>
                      </a:r>
                    </a:p>
                  </a:txBody>
                  <a:tcPr>
                    <a:solidFill>
                      <a:srgbClr val="B8D4D3"/>
                    </a:solidFill>
                  </a:tcPr>
                </a:tc>
                <a:tc>
                  <a:txBody>
                    <a:bodyPr/>
                    <a:lstStyle/>
                    <a:p>
                      <a:pPr algn="ctr"/>
                      <a:r>
                        <a:rPr kumimoji="1" lang="ja-JP" altLang="en-US" dirty="0">
                          <a:solidFill>
                            <a:srgbClr val="230647"/>
                          </a:solidFill>
                        </a:rPr>
                        <a:t>達成率</a:t>
                      </a:r>
                    </a:p>
                  </a:txBody>
                  <a:tcPr>
                    <a:solidFill>
                      <a:srgbClr val="B8D4D3"/>
                    </a:solidFill>
                  </a:tcPr>
                </a:tc>
                <a:tc>
                  <a:txBody>
                    <a:bodyPr/>
                    <a:lstStyle/>
                    <a:p>
                      <a:pPr algn="ctr"/>
                      <a:r>
                        <a:rPr kumimoji="1" lang="ja-JP" altLang="en-US" dirty="0">
                          <a:solidFill>
                            <a:srgbClr val="230647"/>
                          </a:solidFill>
                        </a:rPr>
                        <a:t>具体的に</a:t>
                      </a:r>
                      <a:r>
                        <a:rPr kumimoji="1" lang="en-US" altLang="ja-JP" dirty="0">
                          <a:solidFill>
                            <a:srgbClr val="230647"/>
                          </a:solidFill>
                        </a:rPr>
                        <a:t>…</a:t>
                      </a:r>
                      <a:endParaRPr kumimoji="1" lang="ja-JP" altLang="en-US" dirty="0">
                        <a:solidFill>
                          <a:srgbClr val="230647"/>
                        </a:solidFill>
                      </a:endParaRPr>
                    </a:p>
                  </a:txBody>
                  <a:tcPr>
                    <a:solidFill>
                      <a:srgbClr val="B8D4D3"/>
                    </a:solidFill>
                  </a:tcPr>
                </a:tc>
                <a:extLst>
                  <a:ext uri="{0D108BD9-81ED-4DB2-BD59-A6C34878D82A}">
                    <a16:rowId xmlns:a16="http://schemas.microsoft.com/office/drawing/2014/main" val="1877086307"/>
                  </a:ext>
                </a:extLst>
              </a:tr>
              <a:tr h="370840">
                <a:tc>
                  <a:txBody>
                    <a:bodyPr/>
                    <a:lstStyle/>
                    <a:p>
                      <a:r>
                        <a:rPr lang="ja-JP" altLang="en-US" b="0" i="0" dirty="0">
                          <a:solidFill>
                            <a:srgbClr val="1D1C1D"/>
                          </a:solidFill>
                          <a:effectLst/>
                          <a:latin typeface="NotoSansJP"/>
                        </a:rPr>
                        <a:t>無理はしない</a:t>
                      </a:r>
                      <a:r>
                        <a:rPr lang="en-US" altLang="ja-JP" b="0" i="0" dirty="0">
                          <a:solidFill>
                            <a:srgbClr val="1D1C1D"/>
                          </a:solidFill>
                          <a:effectLst/>
                          <a:latin typeface="NotoSansJP"/>
                        </a:rPr>
                        <a:t>:</a:t>
                      </a:r>
                      <a:r>
                        <a:rPr lang="ja-JP" altLang="en-US" b="0" i="0" dirty="0">
                          <a:solidFill>
                            <a:srgbClr val="1D1C1D"/>
                          </a:solidFill>
                          <a:effectLst/>
                          <a:latin typeface="NotoSansJP"/>
                        </a:rPr>
                        <a:t>（心身の健康第一）</a:t>
                      </a:r>
                      <a:endParaRPr kumimoji="1" lang="ja-JP" altLang="en-US" dirty="0"/>
                    </a:p>
                  </a:txBody>
                  <a:tcPr>
                    <a:solidFill>
                      <a:srgbClr val="B8D4D3"/>
                    </a:solidFill>
                  </a:tcPr>
                </a:tc>
                <a:tc>
                  <a:txBody>
                    <a:bodyPr/>
                    <a:lstStyle/>
                    <a:p>
                      <a:pPr algn="ctr"/>
                      <a:r>
                        <a:rPr kumimoji="1" lang="en-US" altLang="ja-JP" dirty="0"/>
                        <a:t>90</a:t>
                      </a:r>
                      <a:r>
                        <a:rPr kumimoji="1" lang="ja-JP" altLang="en-US" dirty="0"/>
                        <a:t>％</a:t>
                      </a:r>
                    </a:p>
                  </a:txBody>
                  <a:tcPr>
                    <a:solidFill>
                      <a:srgbClr val="B8D4D3"/>
                    </a:solidFill>
                  </a:tcPr>
                </a:tc>
                <a:tc>
                  <a:txBody>
                    <a:bodyPr/>
                    <a:lstStyle/>
                    <a:p>
                      <a:pPr algn="ctr"/>
                      <a:r>
                        <a:rPr kumimoji="1" lang="ja-JP" altLang="en-US" dirty="0"/>
                        <a:t>無理せず取り組むことができた</a:t>
                      </a:r>
                    </a:p>
                  </a:txBody>
                  <a:tcPr>
                    <a:solidFill>
                      <a:srgbClr val="B8D4D3"/>
                    </a:solidFill>
                  </a:tcPr>
                </a:tc>
                <a:extLst>
                  <a:ext uri="{0D108BD9-81ED-4DB2-BD59-A6C34878D82A}">
                    <a16:rowId xmlns:a16="http://schemas.microsoft.com/office/drawing/2014/main" val="1815094193"/>
                  </a:ext>
                </a:extLst>
              </a:tr>
              <a:tr h="370840">
                <a:tc>
                  <a:txBody>
                    <a:bodyPr/>
                    <a:lstStyle/>
                    <a:p>
                      <a:r>
                        <a:rPr lang="ja-JP" altLang="en-US" b="0" i="0" dirty="0">
                          <a:solidFill>
                            <a:srgbClr val="1D1C1D"/>
                          </a:solidFill>
                          <a:effectLst/>
                          <a:latin typeface="NotoSansJP"/>
                        </a:rPr>
                        <a:t>日々成長：</a:t>
                      </a:r>
                      <a:r>
                        <a:rPr lang="en-US" altLang="ja-JP" b="0" i="0" dirty="0">
                          <a:solidFill>
                            <a:srgbClr val="1D1C1D"/>
                          </a:solidFill>
                          <a:effectLst/>
                          <a:latin typeface="NotoSansJP"/>
                        </a:rPr>
                        <a:t>1</a:t>
                      </a:r>
                      <a:r>
                        <a:rPr lang="ja-JP" altLang="en-US" b="0" i="0" dirty="0">
                          <a:solidFill>
                            <a:srgbClr val="1D1C1D"/>
                          </a:solidFill>
                          <a:effectLst/>
                          <a:latin typeface="NotoSansJP"/>
                        </a:rPr>
                        <a:t>日</a:t>
                      </a:r>
                      <a:r>
                        <a:rPr lang="en-US" altLang="ja-JP" b="0" i="0" dirty="0">
                          <a:solidFill>
                            <a:srgbClr val="1D1C1D"/>
                          </a:solidFill>
                          <a:effectLst/>
                          <a:latin typeface="NotoSansJP"/>
                        </a:rPr>
                        <a:t>1</a:t>
                      </a:r>
                      <a:r>
                        <a:rPr lang="ja-JP" altLang="en-US" b="0" i="0" dirty="0">
                          <a:solidFill>
                            <a:srgbClr val="1D1C1D"/>
                          </a:solidFill>
                          <a:effectLst/>
                          <a:latin typeface="NotoSansJP"/>
                        </a:rPr>
                        <a:t>つ学んだことをチーム内で共有</a:t>
                      </a:r>
                      <a:endParaRPr kumimoji="1" lang="ja-JP" altLang="en-US" dirty="0"/>
                    </a:p>
                  </a:txBody>
                  <a:tcPr>
                    <a:solidFill>
                      <a:srgbClr val="B8D4D3"/>
                    </a:solidFill>
                  </a:tcPr>
                </a:tc>
                <a:tc>
                  <a:txBody>
                    <a:bodyPr/>
                    <a:lstStyle/>
                    <a:p>
                      <a:pPr algn="ctr"/>
                      <a:r>
                        <a:rPr kumimoji="1" lang="en-US" altLang="ja-JP" dirty="0"/>
                        <a:t>70</a:t>
                      </a:r>
                      <a:r>
                        <a:rPr kumimoji="1" lang="ja-JP" altLang="en-US" dirty="0"/>
                        <a:t>％</a:t>
                      </a:r>
                      <a:endParaRPr kumimoji="1" lang="en-US" altLang="ja-JP" dirty="0"/>
                    </a:p>
                  </a:txBody>
                  <a:tcPr>
                    <a:solidFill>
                      <a:srgbClr val="B8D4D3"/>
                    </a:solidFill>
                  </a:tcPr>
                </a:tc>
                <a:tc>
                  <a:txBody>
                    <a:bodyPr/>
                    <a:lstStyle/>
                    <a:p>
                      <a:pPr algn="ctr"/>
                      <a:r>
                        <a:rPr kumimoji="1" lang="ja-JP" altLang="en-US" dirty="0"/>
                        <a:t>できない日もあったが、ナレッジの共有などを積極的に行うことができた</a:t>
                      </a:r>
                      <a:endParaRPr kumimoji="1" lang="en-US" altLang="ja-JP" dirty="0"/>
                    </a:p>
                  </a:txBody>
                  <a:tcPr>
                    <a:solidFill>
                      <a:srgbClr val="B8D4D3"/>
                    </a:solidFill>
                  </a:tcPr>
                </a:tc>
                <a:extLst>
                  <a:ext uri="{0D108BD9-81ED-4DB2-BD59-A6C34878D82A}">
                    <a16:rowId xmlns:a16="http://schemas.microsoft.com/office/drawing/2014/main" val="280278866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b="0" i="0" dirty="0">
                          <a:solidFill>
                            <a:srgbClr val="1D1C1D"/>
                          </a:solidFill>
                          <a:effectLst/>
                          <a:latin typeface="NotoSansJP"/>
                        </a:rPr>
                        <a:t>楽しむ：常に笑顔</a:t>
                      </a:r>
                      <a:endParaRPr lang="en-US" altLang="ja-JP" b="0" i="0" dirty="0">
                        <a:solidFill>
                          <a:srgbClr val="1D1C1D"/>
                        </a:solidFill>
                        <a:effectLst/>
                        <a:latin typeface="NotoSansJP"/>
                      </a:endParaRPr>
                    </a:p>
                  </a:txBody>
                  <a:tcPr>
                    <a:solidFill>
                      <a:srgbClr val="B8D4D3"/>
                    </a:solidFill>
                  </a:tcPr>
                </a:tc>
                <a:tc>
                  <a:txBody>
                    <a:bodyPr/>
                    <a:lstStyle/>
                    <a:p>
                      <a:pPr algn="ctr"/>
                      <a:r>
                        <a:rPr kumimoji="1" lang="en-US" altLang="ja-JP" dirty="0"/>
                        <a:t>100</a:t>
                      </a:r>
                      <a:r>
                        <a:rPr kumimoji="1" lang="ja-JP" altLang="en-US" dirty="0"/>
                        <a:t>％</a:t>
                      </a:r>
                    </a:p>
                  </a:txBody>
                  <a:tcPr>
                    <a:solidFill>
                      <a:srgbClr val="B8D4D3"/>
                    </a:solidFill>
                  </a:tcPr>
                </a:tc>
                <a:tc>
                  <a:txBody>
                    <a:bodyPr/>
                    <a:lstStyle/>
                    <a:p>
                      <a:pPr algn="ctr"/>
                      <a:r>
                        <a:rPr kumimoji="1" lang="ja-JP" altLang="en-US" dirty="0"/>
                        <a:t>笑顔でいることができた</a:t>
                      </a:r>
                      <a:endParaRPr kumimoji="1" lang="en-US" altLang="ja-JP" dirty="0"/>
                    </a:p>
                  </a:txBody>
                  <a:tcPr>
                    <a:solidFill>
                      <a:srgbClr val="B8D4D3"/>
                    </a:solidFill>
                  </a:tcPr>
                </a:tc>
                <a:extLst>
                  <a:ext uri="{0D108BD9-81ED-4DB2-BD59-A6C34878D82A}">
                    <a16:rowId xmlns:a16="http://schemas.microsoft.com/office/drawing/2014/main" val="41985302"/>
                  </a:ext>
                </a:extLst>
              </a:tr>
              <a:tr h="370840">
                <a:tc>
                  <a:txBody>
                    <a:bodyPr/>
                    <a:lstStyle/>
                    <a:p>
                      <a:r>
                        <a:rPr lang="ja-JP" altLang="en-US" b="0" i="0" dirty="0">
                          <a:solidFill>
                            <a:srgbClr val="1D1C1D"/>
                          </a:solidFill>
                          <a:effectLst/>
                          <a:latin typeface="NotoSansJP"/>
                        </a:rPr>
                        <a:t>問題は小さいうちに対処</a:t>
                      </a:r>
                      <a:endParaRPr kumimoji="1" lang="ja-JP" altLang="en-US" dirty="0"/>
                    </a:p>
                  </a:txBody>
                  <a:tcPr>
                    <a:solidFill>
                      <a:srgbClr val="B8D4D3"/>
                    </a:solidFill>
                  </a:tcPr>
                </a:tc>
                <a:tc>
                  <a:txBody>
                    <a:bodyPr/>
                    <a:lstStyle/>
                    <a:p>
                      <a:pPr algn="ctr"/>
                      <a:r>
                        <a:rPr kumimoji="1" lang="en-US" altLang="ja-JP" dirty="0"/>
                        <a:t>80</a:t>
                      </a:r>
                      <a:r>
                        <a:rPr kumimoji="1" lang="ja-JP" altLang="en-US" dirty="0"/>
                        <a:t>％</a:t>
                      </a:r>
                    </a:p>
                  </a:txBody>
                  <a:tcPr>
                    <a:solidFill>
                      <a:srgbClr val="B8D4D3"/>
                    </a:solidFill>
                  </a:tcPr>
                </a:tc>
                <a:tc>
                  <a:txBody>
                    <a:bodyPr/>
                    <a:lstStyle/>
                    <a:p>
                      <a:pPr algn="ctr"/>
                      <a:r>
                        <a:rPr kumimoji="1" lang="ja-JP" altLang="en-US" dirty="0"/>
                        <a:t>進捗を確認し合い活動できた</a:t>
                      </a:r>
                    </a:p>
                  </a:txBody>
                  <a:tcPr>
                    <a:solidFill>
                      <a:srgbClr val="B8D4D3"/>
                    </a:solidFill>
                  </a:tcPr>
                </a:tc>
                <a:extLst>
                  <a:ext uri="{0D108BD9-81ED-4DB2-BD59-A6C34878D82A}">
                    <a16:rowId xmlns:a16="http://schemas.microsoft.com/office/drawing/2014/main" val="3805465469"/>
                  </a:ext>
                </a:extLst>
              </a:tr>
              <a:tr h="370840">
                <a:tc>
                  <a:txBody>
                    <a:bodyPr/>
                    <a:lstStyle/>
                    <a:p>
                      <a:r>
                        <a:rPr lang="en-US" altLang="ja-JP" b="0" i="0" dirty="0">
                          <a:solidFill>
                            <a:srgbClr val="1D1C1D"/>
                          </a:solidFill>
                          <a:effectLst/>
                          <a:latin typeface="NotoSansJP"/>
                        </a:rPr>
                        <a:t>10</a:t>
                      </a:r>
                      <a:r>
                        <a:rPr lang="ja-JP" altLang="en-US" b="0" i="0" dirty="0">
                          <a:solidFill>
                            <a:srgbClr val="1D1C1D"/>
                          </a:solidFill>
                          <a:effectLst/>
                          <a:latin typeface="NotoSansJP"/>
                        </a:rPr>
                        <a:t>分考えて無理なら聞く</a:t>
                      </a:r>
                      <a:endParaRPr kumimoji="1" lang="ja-JP" altLang="en-US" dirty="0"/>
                    </a:p>
                  </a:txBody>
                  <a:tcPr>
                    <a:solidFill>
                      <a:srgbClr val="B8D4D3"/>
                    </a:solidFill>
                  </a:tcPr>
                </a:tc>
                <a:tc>
                  <a:txBody>
                    <a:bodyPr/>
                    <a:lstStyle/>
                    <a:p>
                      <a:pPr algn="ctr"/>
                      <a:r>
                        <a:rPr kumimoji="1" lang="en-US" altLang="ja-JP" dirty="0"/>
                        <a:t>80</a:t>
                      </a:r>
                      <a:r>
                        <a:rPr kumimoji="1" lang="ja-JP" altLang="en-US" dirty="0"/>
                        <a:t>％</a:t>
                      </a:r>
                    </a:p>
                  </a:txBody>
                  <a:tcPr>
                    <a:solidFill>
                      <a:srgbClr val="B8D4D3"/>
                    </a:solidFill>
                  </a:tcPr>
                </a:tc>
                <a:tc>
                  <a:txBody>
                    <a:bodyPr/>
                    <a:lstStyle/>
                    <a:p>
                      <a:pPr algn="ctr"/>
                      <a:r>
                        <a:rPr kumimoji="1" lang="ja-JP" altLang="en-US" dirty="0"/>
                        <a:t>チーム内で教え合うことができた</a:t>
                      </a:r>
                      <a:endParaRPr kumimoji="1" lang="en-US" altLang="ja-JP" dirty="0"/>
                    </a:p>
                  </a:txBody>
                  <a:tcPr>
                    <a:solidFill>
                      <a:srgbClr val="B8D4D3"/>
                    </a:solidFill>
                  </a:tcPr>
                </a:tc>
                <a:extLst>
                  <a:ext uri="{0D108BD9-81ED-4DB2-BD59-A6C34878D82A}">
                    <a16:rowId xmlns:a16="http://schemas.microsoft.com/office/drawing/2014/main" val="3007373460"/>
                  </a:ext>
                </a:extLst>
              </a:tr>
              <a:tr h="370840">
                <a:tc>
                  <a:txBody>
                    <a:bodyPr/>
                    <a:lstStyle/>
                    <a:p>
                      <a:r>
                        <a:rPr lang="ja-JP" altLang="en-US" b="0" i="0" dirty="0">
                          <a:solidFill>
                            <a:srgbClr val="1D1C1D"/>
                          </a:solidFill>
                          <a:effectLst/>
                          <a:latin typeface="NotoSansJP"/>
                        </a:rPr>
                        <a:t>量より質だけど量を減らす努力は怠らない</a:t>
                      </a:r>
                      <a:endParaRPr kumimoji="1" lang="ja-JP" altLang="en-US" dirty="0"/>
                    </a:p>
                  </a:txBody>
                  <a:tcPr>
                    <a:solidFill>
                      <a:srgbClr val="B8D4D3"/>
                    </a:solidFill>
                  </a:tcPr>
                </a:tc>
                <a:tc>
                  <a:txBody>
                    <a:bodyPr/>
                    <a:lstStyle/>
                    <a:p>
                      <a:pPr algn="ctr"/>
                      <a:r>
                        <a:rPr kumimoji="1" lang="en-US" altLang="ja-JP" dirty="0"/>
                        <a:t>70</a:t>
                      </a:r>
                      <a:r>
                        <a:rPr kumimoji="1" lang="ja-JP" altLang="en-US" dirty="0"/>
                        <a:t>％</a:t>
                      </a:r>
                    </a:p>
                  </a:txBody>
                  <a:tcPr>
                    <a:solidFill>
                      <a:srgbClr val="B8D4D3"/>
                    </a:solidFill>
                  </a:tcPr>
                </a:tc>
                <a:tc>
                  <a:txBody>
                    <a:bodyPr/>
                    <a:lstStyle/>
                    <a:p>
                      <a:pPr algn="ctr"/>
                      <a:r>
                        <a:rPr kumimoji="1" lang="ja-JP" altLang="en-US" dirty="0"/>
                        <a:t>効率化を意識することができたが上手くいかないこともあった</a:t>
                      </a:r>
                    </a:p>
                  </a:txBody>
                  <a:tcPr>
                    <a:solidFill>
                      <a:srgbClr val="B8D4D3"/>
                    </a:solidFill>
                  </a:tcPr>
                </a:tc>
                <a:extLst>
                  <a:ext uri="{0D108BD9-81ED-4DB2-BD59-A6C34878D82A}">
                    <a16:rowId xmlns:a16="http://schemas.microsoft.com/office/drawing/2014/main" val="652140619"/>
                  </a:ext>
                </a:extLst>
              </a:tr>
              <a:tr h="370840">
                <a:tc>
                  <a:txBody>
                    <a:bodyPr/>
                    <a:lstStyle/>
                    <a:p>
                      <a:r>
                        <a:rPr lang="ja-JP" altLang="en-US" b="0" i="0" dirty="0">
                          <a:solidFill>
                            <a:srgbClr val="1D1C1D"/>
                          </a:solidFill>
                          <a:effectLst/>
                          <a:latin typeface="NotoSansJP"/>
                        </a:rPr>
                        <a:t>誰かの意見に</a:t>
                      </a:r>
                      <a:r>
                        <a:rPr lang="en-US" altLang="ja-JP" b="0" i="0" dirty="0">
                          <a:solidFill>
                            <a:srgbClr val="1D1C1D"/>
                          </a:solidFill>
                          <a:effectLst/>
                          <a:latin typeface="NotoSansJP"/>
                        </a:rPr>
                        <a:t>NO</a:t>
                      </a:r>
                      <a:r>
                        <a:rPr lang="ja-JP" altLang="en-US" b="0" i="0" dirty="0">
                          <a:solidFill>
                            <a:srgbClr val="1D1C1D"/>
                          </a:solidFill>
                          <a:effectLst/>
                          <a:latin typeface="NotoSansJP"/>
                        </a:rPr>
                        <a:t>を言うときはそれに対して考えを言う</a:t>
                      </a:r>
                      <a:endParaRPr kumimoji="1" lang="ja-JP" altLang="en-US" dirty="0"/>
                    </a:p>
                  </a:txBody>
                  <a:tcPr>
                    <a:solidFill>
                      <a:srgbClr val="B8D4D3"/>
                    </a:solidFill>
                  </a:tcPr>
                </a:tc>
                <a:tc>
                  <a:txBody>
                    <a:bodyPr/>
                    <a:lstStyle/>
                    <a:p>
                      <a:pPr algn="ctr"/>
                      <a:r>
                        <a:rPr kumimoji="1" lang="en-US" altLang="ja-JP" dirty="0"/>
                        <a:t>90</a:t>
                      </a:r>
                      <a:r>
                        <a:rPr kumimoji="1" lang="ja-JP" altLang="en-US" dirty="0"/>
                        <a:t>％</a:t>
                      </a:r>
                    </a:p>
                  </a:txBody>
                  <a:tcPr>
                    <a:solidFill>
                      <a:srgbClr val="B8D4D3"/>
                    </a:solidFill>
                  </a:tcPr>
                </a:tc>
                <a:tc>
                  <a:txBody>
                    <a:bodyPr/>
                    <a:lstStyle/>
                    <a:p>
                      <a:pPr algn="ctr"/>
                      <a:r>
                        <a:rPr kumimoji="1" lang="ja-JP" altLang="en-US" dirty="0"/>
                        <a:t>心地よいコミュニケーションを意識できた</a:t>
                      </a:r>
                    </a:p>
                  </a:txBody>
                  <a:tcPr>
                    <a:solidFill>
                      <a:srgbClr val="B8D4D3"/>
                    </a:solidFill>
                  </a:tcPr>
                </a:tc>
                <a:extLst>
                  <a:ext uri="{0D108BD9-81ED-4DB2-BD59-A6C34878D82A}">
                    <a16:rowId xmlns:a16="http://schemas.microsoft.com/office/drawing/2014/main" val="1143228146"/>
                  </a:ext>
                </a:extLst>
              </a:tr>
              <a:tr h="370840">
                <a:tc>
                  <a:txBody>
                    <a:bodyPr/>
                    <a:lstStyle/>
                    <a:p>
                      <a:r>
                        <a:rPr lang="ja-JP" altLang="en-US" b="0" i="0" dirty="0">
                          <a:solidFill>
                            <a:srgbClr val="1D1C1D"/>
                          </a:solidFill>
                          <a:effectLst/>
                          <a:latin typeface="NotoSansJP"/>
                        </a:rPr>
                        <a:t>文字で打つときは冷たくならない意識</a:t>
                      </a:r>
                      <a:endParaRPr kumimoji="1" lang="ja-JP" altLang="en-US" dirty="0"/>
                    </a:p>
                  </a:txBody>
                  <a:tcPr>
                    <a:solidFill>
                      <a:srgbClr val="B8D4D3"/>
                    </a:solidFill>
                  </a:tcPr>
                </a:tc>
                <a:tc>
                  <a:txBody>
                    <a:bodyPr/>
                    <a:lstStyle/>
                    <a:p>
                      <a:pPr algn="ctr"/>
                      <a:r>
                        <a:rPr kumimoji="1" lang="en-US" altLang="ja-JP" dirty="0"/>
                        <a:t>100</a:t>
                      </a:r>
                      <a:r>
                        <a:rPr kumimoji="1" lang="ja-JP" altLang="en-US" dirty="0"/>
                        <a:t>％</a:t>
                      </a:r>
                    </a:p>
                  </a:txBody>
                  <a:tcPr>
                    <a:solidFill>
                      <a:srgbClr val="B8D4D3"/>
                    </a:solidFill>
                  </a:tcPr>
                </a:tc>
                <a:tc>
                  <a:txBody>
                    <a:bodyPr/>
                    <a:lstStyle/>
                    <a:p>
                      <a:pPr algn="ctr"/>
                      <a:r>
                        <a:rPr kumimoji="1" lang="ja-JP" altLang="en-US" dirty="0"/>
                        <a:t>絵文字などを使うように心掛けた</a:t>
                      </a:r>
                    </a:p>
                  </a:txBody>
                  <a:tcPr>
                    <a:solidFill>
                      <a:srgbClr val="B8D4D3"/>
                    </a:solidFill>
                  </a:tcPr>
                </a:tc>
                <a:extLst>
                  <a:ext uri="{0D108BD9-81ED-4DB2-BD59-A6C34878D82A}">
                    <a16:rowId xmlns:a16="http://schemas.microsoft.com/office/drawing/2014/main" val="2768552867"/>
                  </a:ext>
                </a:extLst>
              </a:tr>
            </a:tbl>
          </a:graphicData>
        </a:graphic>
      </p:graphicFrame>
      <p:sp>
        <p:nvSpPr>
          <p:cNvPr id="4" name="フリーフォーム: 図形 3">
            <a:extLst>
              <a:ext uri="{FF2B5EF4-FFF2-40B4-BE49-F238E27FC236}">
                <a16:creationId xmlns:a16="http://schemas.microsoft.com/office/drawing/2014/main" id="{B1CD87FE-2932-409F-BB0E-575C9AFFC248}"/>
              </a:ext>
            </a:extLst>
          </p:cNvPr>
          <p:cNvSpPr/>
          <p:nvPr/>
        </p:nvSpPr>
        <p:spPr>
          <a:xfrm rot="5400000" flipV="1">
            <a:off x="160694" y="270427"/>
            <a:ext cx="1519422" cy="978569"/>
          </a:xfrm>
          <a:custGeom>
            <a:avLst/>
            <a:gdLst>
              <a:gd name="connsiteX0" fmla="*/ 0 w 3155712"/>
              <a:gd name="connsiteY0" fmla="*/ 0 h 818148"/>
              <a:gd name="connsiteX1" fmla="*/ 3155712 w 3155712"/>
              <a:gd name="connsiteY1" fmla="*/ 0 h 818148"/>
              <a:gd name="connsiteX2" fmla="*/ 3155712 w 3155712"/>
              <a:gd name="connsiteY2" fmla="*/ 1 h 818148"/>
              <a:gd name="connsiteX3" fmla="*/ 2829140 w 3155712"/>
              <a:gd name="connsiteY3" fmla="*/ 1 h 818148"/>
              <a:gd name="connsiteX4" fmla="*/ 2420067 w 3155712"/>
              <a:gd name="connsiteY4" fmla="*/ 409074 h 818148"/>
              <a:gd name="connsiteX5" fmla="*/ 2829140 w 3155712"/>
              <a:gd name="connsiteY5" fmla="*/ 818148 h 818148"/>
              <a:gd name="connsiteX6" fmla="*/ 0 w 3155712"/>
              <a:gd name="connsiteY6" fmla="*/ 818148 h 81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55712" h="818148">
                <a:moveTo>
                  <a:pt x="0" y="0"/>
                </a:moveTo>
                <a:lnTo>
                  <a:pt x="3155712" y="0"/>
                </a:lnTo>
                <a:lnTo>
                  <a:pt x="3155712" y="1"/>
                </a:lnTo>
                <a:lnTo>
                  <a:pt x="2829140" y="1"/>
                </a:lnTo>
                <a:lnTo>
                  <a:pt x="2420067" y="409074"/>
                </a:lnTo>
                <a:lnTo>
                  <a:pt x="2829140" y="818148"/>
                </a:lnTo>
                <a:lnTo>
                  <a:pt x="0" y="818148"/>
                </a:lnTo>
                <a:close/>
              </a:path>
            </a:pathLst>
          </a:custGeom>
          <a:solidFill>
            <a:srgbClr val="B8D4D3"/>
          </a:solidFill>
          <a:ln>
            <a:noFill/>
          </a:ln>
        </p:spPr>
        <p:style>
          <a:lnRef idx="0">
            <a:scrgbClr r="0" g="0" b="0"/>
          </a:lnRef>
          <a:fillRef idx="0">
            <a:scrgbClr r="0" g="0" b="0"/>
          </a:fillRef>
          <a:effectRef idx="0">
            <a:scrgbClr r="0" g="0" b="0"/>
          </a:effectRef>
          <a:fontRef idx="minor">
            <a:schemeClr val="lt1"/>
          </a:fontRef>
        </p:style>
        <p:txBody>
          <a:bodyPr vert="eaVert"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3200" b="0" i="0" u="none" strike="noStrike" kern="1200" cap="none" spc="0" normalizeH="0" baseline="0" noProof="0" dirty="0">
              <a:ln>
                <a:noFill/>
              </a:ln>
              <a:solidFill>
                <a:srgbClr val="403E60"/>
              </a:solidFill>
              <a:effectLst/>
              <a:uLnTx/>
              <a:uFillTx/>
              <a:latin typeface="Times New Roman" panose="02020603050405020304"/>
              <a:ea typeface="ＭＳ Ｐ明朝" panose="02020600040205080304" pitchFamily="18" charset="-128"/>
              <a:cs typeface="+mn-cs"/>
            </a:endParaRPr>
          </a:p>
        </p:txBody>
      </p:sp>
    </p:spTree>
    <p:extLst>
      <p:ext uri="{BB962C8B-B14F-4D97-AF65-F5344CB8AC3E}">
        <p14:creationId xmlns:p14="http://schemas.microsoft.com/office/powerpoint/2010/main" val="12576495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四角形: 1 つの角を切り取る 10">
            <a:extLst>
              <a:ext uri="{FF2B5EF4-FFF2-40B4-BE49-F238E27FC236}">
                <a16:creationId xmlns:a16="http://schemas.microsoft.com/office/drawing/2014/main" id="{1CD9201F-A823-4C2F-93F2-822CE783708D}"/>
              </a:ext>
            </a:extLst>
          </p:cNvPr>
          <p:cNvSpPr/>
          <p:nvPr/>
        </p:nvSpPr>
        <p:spPr>
          <a:xfrm flipH="1">
            <a:off x="1400173" y="681037"/>
            <a:ext cx="9458324" cy="5756096"/>
          </a:xfrm>
          <a:prstGeom prst="snip1Rect">
            <a:avLst/>
          </a:prstGeom>
          <a:solidFill>
            <a:srgbClr val="B8D4D3"/>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B8D4D3"/>
              </a:solidFill>
              <a:effectLst/>
              <a:uLnTx/>
              <a:uFillTx/>
              <a:latin typeface="Times New Roman" panose="02020603050405020304"/>
              <a:ea typeface="ＭＳ Ｐ明朝" panose="02020600040205080304" pitchFamily="18" charset="-128"/>
              <a:cs typeface="+mn-cs"/>
            </a:endParaRPr>
          </a:p>
        </p:txBody>
      </p:sp>
      <p:sp>
        <p:nvSpPr>
          <p:cNvPr id="12" name="減算記号 11">
            <a:extLst>
              <a:ext uri="{FF2B5EF4-FFF2-40B4-BE49-F238E27FC236}">
                <a16:creationId xmlns:a16="http://schemas.microsoft.com/office/drawing/2014/main" id="{FDB6A37B-0230-4D32-932D-E341D3097CE7}"/>
              </a:ext>
            </a:extLst>
          </p:cNvPr>
          <p:cNvSpPr/>
          <p:nvPr/>
        </p:nvSpPr>
        <p:spPr>
          <a:xfrm>
            <a:off x="-298383" y="5744759"/>
            <a:ext cx="12859351" cy="519720"/>
          </a:xfrm>
          <a:prstGeom prst="mathMinus">
            <a:avLst/>
          </a:prstGeom>
          <a:solidFill>
            <a:srgbClr val="F3F5F2"/>
          </a:solidFill>
          <a:ln>
            <a:no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F3F5F2"/>
              </a:solidFill>
              <a:effectLst/>
              <a:uLnTx/>
              <a:uFillTx/>
              <a:latin typeface="Times New Roman" panose="02020603050405020304"/>
              <a:ea typeface="ＭＳ Ｐ明朝" panose="02020600040205080304" pitchFamily="18" charset="-128"/>
              <a:cs typeface="+mn-cs"/>
            </a:endParaRPr>
          </a:p>
        </p:txBody>
      </p:sp>
      <p:sp>
        <p:nvSpPr>
          <p:cNvPr id="13" name="フローチャート: 結合子 12">
            <a:extLst>
              <a:ext uri="{FF2B5EF4-FFF2-40B4-BE49-F238E27FC236}">
                <a16:creationId xmlns:a16="http://schemas.microsoft.com/office/drawing/2014/main" id="{3711E2C2-AFC9-4AC5-85BA-24FAF9CF72F5}"/>
              </a:ext>
            </a:extLst>
          </p:cNvPr>
          <p:cNvSpPr/>
          <p:nvPr/>
        </p:nvSpPr>
        <p:spPr>
          <a:xfrm>
            <a:off x="1942964" y="1284132"/>
            <a:ext cx="440689" cy="385011"/>
          </a:xfrm>
          <a:prstGeom prst="flowChartConnector">
            <a:avLst/>
          </a:prstGeom>
          <a:solidFill>
            <a:srgbClr val="F3F5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Times New Roman" panose="02020603050405020304"/>
              <a:ea typeface="ＭＳ Ｐ明朝" panose="02020600040205080304" pitchFamily="18" charset="-128"/>
              <a:cs typeface="+mn-cs"/>
            </a:endParaRPr>
          </a:p>
        </p:txBody>
      </p:sp>
      <p:sp>
        <p:nvSpPr>
          <p:cNvPr id="3" name="字幕 2">
            <a:extLst>
              <a:ext uri="{FF2B5EF4-FFF2-40B4-BE49-F238E27FC236}">
                <a16:creationId xmlns:a16="http://schemas.microsoft.com/office/drawing/2014/main" id="{0E69DC7B-EB9E-4D53-9B49-270F93F8560C}"/>
              </a:ext>
            </a:extLst>
          </p:cNvPr>
          <p:cNvSpPr>
            <a:spLocks noGrp="1"/>
          </p:cNvSpPr>
          <p:nvPr>
            <p:ph type="subTitle" idx="1"/>
          </p:nvPr>
        </p:nvSpPr>
        <p:spPr>
          <a:xfrm>
            <a:off x="1524000" y="3602038"/>
            <a:ext cx="9144000" cy="2036762"/>
          </a:xfrm>
        </p:spPr>
        <p:txBody>
          <a:bodyPr>
            <a:normAutofit fontScale="92500" lnSpcReduction="10000"/>
          </a:bodyPr>
          <a:lstStyle/>
          <a:p>
            <a:endParaRPr kumimoji="1" lang="en-US" altLang="ja-JP" dirty="0">
              <a:solidFill>
                <a:srgbClr val="818076"/>
              </a:solidFill>
            </a:endParaRPr>
          </a:p>
          <a:p>
            <a:endParaRPr kumimoji="1" lang="en-US" altLang="ja-JP" dirty="0">
              <a:solidFill>
                <a:srgbClr val="818076"/>
              </a:solidFill>
            </a:endParaRPr>
          </a:p>
          <a:p>
            <a:r>
              <a:rPr lang="ja-JP" altLang="en-US" sz="2600" dirty="0">
                <a:solidFill>
                  <a:srgbClr val="230647"/>
                </a:solidFill>
              </a:rPr>
              <a:t>快適な</a:t>
            </a:r>
            <a:r>
              <a:rPr lang="en-US" altLang="ja-JP" sz="2600" dirty="0">
                <a:solidFill>
                  <a:srgbClr val="230647"/>
                </a:solidFill>
              </a:rPr>
              <a:t>1</a:t>
            </a:r>
            <a:r>
              <a:rPr lang="ja-JP" altLang="en-US" sz="2600" dirty="0">
                <a:solidFill>
                  <a:srgbClr val="230647"/>
                </a:solidFill>
              </a:rPr>
              <a:t>日の始まりをあなたに</a:t>
            </a:r>
            <a:endParaRPr lang="en-US" altLang="ja-JP" sz="2600" dirty="0">
              <a:solidFill>
                <a:srgbClr val="230647"/>
              </a:solidFill>
            </a:endParaRPr>
          </a:p>
          <a:p>
            <a:endParaRPr lang="en-US" altLang="ja-JP" sz="2600" dirty="0">
              <a:solidFill>
                <a:srgbClr val="230647"/>
              </a:solidFill>
            </a:endParaRPr>
          </a:p>
          <a:p>
            <a:r>
              <a:rPr lang="ja-JP" altLang="en-US" sz="2600" dirty="0">
                <a:solidFill>
                  <a:srgbClr val="230647"/>
                </a:solidFill>
              </a:rPr>
              <a:t>チーム</a:t>
            </a:r>
            <a:r>
              <a:rPr lang="en-US" altLang="ja-JP" sz="2600" dirty="0">
                <a:solidFill>
                  <a:srgbClr val="230647"/>
                </a:solidFill>
              </a:rPr>
              <a:t>A</a:t>
            </a:r>
            <a:r>
              <a:rPr lang="ja-JP" altLang="en-US" sz="2600" dirty="0">
                <a:solidFill>
                  <a:srgbClr val="230647"/>
                </a:solidFill>
              </a:rPr>
              <a:t>型</a:t>
            </a:r>
            <a:endParaRPr lang="en-US" altLang="ja-JP" sz="2600" dirty="0">
              <a:solidFill>
                <a:srgbClr val="230647"/>
              </a:solidFill>
            </a:endParaRPr>
          </a:p>
          <a:p>
            <a:endParaRPr lang="en-US" altLang="ja-JP" sz="2600" dirty="0">
              <a:solidFill>
                <a:srgbClr val="230647"/>
              </a:solidFill>
            </a:endParaRPr>
          </a:p>
          <a:p>
            <a:endParaRPr kumimoji="1" lang="ja-JP" altLang="en-US" dirty="0"/>
          </a:p>
        </p:txBody>
      </p:sp>
      <p:pic>
        <p:nvPicPr>
          <p:cNvPr id="5" name="図 4" descr="テキスト&#10;&#10;自動的に生成された説明">
            <a:extLst>
              <a:ext uri="{FF2B5EF4-FFF2-40B4-BE49-F238E27FC236}">
                <a16:creationId xmlns:a16="http://schemas.microsoft.com/office/drawing/2014/main" id="{24A83D8D-6F3A-4B2B-ABB7-47615BF1B2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03673" y="1986371"/>
            <a:ext cx="8949408" cy="2036761"/>
          </a:xfrm>
          <a:prstGeom prst="rect">
            <a:avLst/>
          </a:prstGeom>
        </p:spPr>
      </p:pic>
    </p:spTree>
    <p:extLst>
      <p:ext uri="{BB962C8B-B14F-4D97-AF65-F5344CB8AC3E}">
        <p14:creationId xmlns:p14="http://schemas.microsoft.com/office/powerpoint/2010/main" val="26662264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DDA58CF-B4A9-4C4E-8715-9CF14478E7DA}"/>
              </a:ext>
            </a:extLst>
          </p:cNvPr>
          <p:cNvSpPr>
            <a:spLocks noGrp="1"/>
          </p:cNvSpPr>
          <p:nvPr>
            <p:ph type="title"/>
          </p:nvPr>
        </p:nvSpPr>
        <p:spPr/>
        <p:txBody>
          <a:bodyPr/>
          <a:lstStyle/>
          <a:p>
            <a:r>
              <a:rPr kumimoji="1" lang="ja-JP" altLang="en-US" b="1" dirty="0"/>
              <a:t>　ナレッジとして学びを共有</a:t>
            </a:r>
          </a:p>
        </p:txBody>
      </p:sp>
      <p:pic>
        <p:nvPicPr>
          <p:cNvPr id="7" name="図 6">
            <a:extLst>
              <a:ext uri="{FF2B5EF4-FFF2-40B4-BE49-F238E27FC236}">
                <a16:creationId xmlns:a16="http://schemas.microsoft.com/office/drawing/2014/main" id="{27BA01A5-3694-4C34-BE7D-0DC96CFE1060}"/>
              </a:ext>
            </a:extLst>
          </p:cNvPr>
          <p:cNvPicPr>
            <a:picLocks noChangeAspect="1"/>
          </p:cNvPicPr>
          <p:nvPr/>
        </p:nvPicPr>
        <p:blipFill>
          <a:blip r:embed="rId3"/>
          <a:stretch>
            <a:fillRect/>
          </a:stretch>
        </p:blipFill>
        <p:spPr>
          <a:xfrm>
            <a:off x="1199081" y="1498067"/>
            <a:ext cx="9989063" cy="2235315"/>
          </a:xfrm>
          <a:prstGeom prst="rect">
            <a:avLst/>
          </a:prstGeom>
        </p:spPr>
      </p:pic>
      <p:pic>
        <p:nvPicPr>
          <p:cNvPr id="5" name="コンテンツ プレースホルダー 4">
            <a:extLst>
              <a:ext uri="{FF2B5EF4-FFF2-40B4-BE49-F238E27FC236}">
                <a16:creationId xmlns:a16="http://schemas.microsoft.com/office/drawing/2014/main" id="{0C340F2A-5E6A-4E11-AC3C-1AB2F1E892C6}"/>
              </a:ext>
            </a:extLst>
          </p:cNvPr>
          <p:cNvPicPr>
            <a:picLocks noGrp="1" noChangeAspect="1"/>
          </p:cNvPicPr>
          <p:nvPr>
            <p:ph idx="1"/>
          </p:nvPr>
        </p:nvPicPr>
        <p:blipFill rotWithShape="1">
          <a:blip r:embed="rId4"/>
          <a:srcRect b="51009"/>
          <a:stretch/>
        </p:blipFill>
        <p:spPr>
          <a:xfrm>
            <a:off x="1199081" y="4120438"/>
            <a:ext cx="4682114" cy="1972353"/>
          </a:xfrm>
        </p:spPr>
      </p:pic>
      <p:pic>
        <p:nvPicPr>
          <p:cNvPr id="4" name="図 3">
            <a:extLst>
              <a:ext uri="{FF2B5EF4-FFF2-40B4-BE49-F238E27FC236}">
                <a16:creationId xmlns:a16="http://schemas.microsoft.com/office/drawing/2014/main" id="{318B352B-3496-48BF-A189-10827F608AC0}"/>
              </a:ext>
            </a:extLst>
          </p:cNvPr>
          <p:cNvPicPr>
            <a:picLocks noChangeAspect="1"/>
          </p:cNvPicPr>
          <p:nvPr/>
        </p:nvPicPr>
        <p:blipFill>
          <a:blip r:embed="rId5"/>
          <a:stretch>
            <a:fillRect/>
          </a:stretch>
        </p:blipFill>
        <p:spPr>
          <a:xfrm>
            <a:off x="6310807" y="4120438"/>
            <a:ext cx="4877337" cy="1972352"/>
          </a:xfrm>
          <a:prstGeom prst="rect">
            <a:avLst/>
          </a:prstGeom>
        </p:spPr>
      </p:pic>
      <p:sp>
        <p:nvSpPr>
          <p:cNvPr id="8" name="フリーフォーム: 図形 7">
            <a:extLst>
              <a:ext uri="{FF2B5EF4-FFF2-40B4-BE49-F238E27FC236}">
                <a16:creationId xmlns:a16="http://schemas.microsoft.com/office/drawing/2014/main" id="{76B79A31-21E4-4243-839D-66CDB1676D17}"/>
              </a:ext>
            </a:extLst>
          </p:cNvPr>
          <p:cNvSpPr/>
          <p:nvPr/>
        </p:nvSpPr>
        <p:spPr>
          <a:xfrm rot="5400000" flipV="1">
            <a:off x="160694" y="270427"/>
            <a:ext cx="1519422" cy="978569"/>
          </a:xfrm>
          <a:custGeom>
            <a:avLst/>
            <a:gdLst>
              <a:gd name="connsiteX0" fmla="*/ 0 w 3155712"/>
              <a:gd name="connsiteY0" fmla="*/ 0 h 818148"/>
              <a:gd name="connsiteX1" fmla="*/ 3155712 w 3155712"/>
              <a:gd name="connsiteY1" fmla="*/ 0 h 818148"/>
              <a:gd name="connsiteX2" fmla="*/ 3155712 w 3155712"/>
              <a:gd name="connsiteY2" fmla="*/ 1 h 818148"/>
              <a:gd name="connsiteX3" fmla="*/ 2829140 w 3155712"/>
              <a:gd name="connsiteY3" fmla="*/ 1 h 818148"/>
              <a:gd name="connsiteX4" fmla="*/ 2420067 w 3155712"/>
              <a:gd name="connsiteY4" fmla="*/ 409074 h 818148"/>
              <a:gd name="connsiteX5" fmla="*/ 2829140 w 3155712"/>
              <a:gd name="connsiteY5" fmla="*/ 818148 h 818148"/>
              <a:gd name="connsiteX6" fmla="*/ 0 w 3155712"/>
              <a:gd name="connsiteY6" fmla="*/ 818148 h 81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55712" h="818148">
                <a:moveTo>
                  <a:pt x="0" y="0"/>
                </a:moveTo>
                <a:lnTo>
                  <a:pt x="3155712" y="0"/>
                </a:lnTo>
                <a:lnTo>
                  <a:pt x="3155712" y="1"/>
                </a:lnTo>
                <a:lnTo>
                  <a:pt x="2829140" y="1"/>
                </a:lnTo>
                <a:lnTo>
                  <a:pt x="2420067" y="409074"/>
                </a:lnTo>
                <a:lnTo>
                  <a:pt x="2829140" y="818148"/>
                </a:lnTo>
                <a:lnTo>
                  <a:pt x="0" y="818148"/>
                </a:lnTo>
                <a:close/>
              </a:path>
            </a:pathLst>
          </a:custGeom>
          <a:solidFill>
            <a:srgbClr val="B8D4D3"/>
          </a:solidFill>
          <a:ln>
            <a:noFill/>
          </a:ln>
        </p:spPr>
        <p:style>
          <a:lnRef idx="0">
            <a:scrgbClr r="0" g="0" b="0"/>
          </a:lnRef>
          <a:fillRef idx="0">
            <a:scrgbClr r="0" g="0" b="0"/>
          </a:fillRef>
          <a:effectRef idx="0">
            <a:scrgbClr r="0" g="0" b="0"/>
          </a:effectRef>
          <a:fontRef idx="minor">
            <a:schemeClr val="lt1"/>
          </a:fontRef>
        </p:style>
        <p:txBody>
          <a:bodyPr vert="eaVert"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3200" b="0" i="0" u="none" strike="noStrike" kern="1200" cap="none" spc="0" normalizeH="0" baseline="0" noProof="0" dirty="0">
              <a:ln>
                <a:noFill/>
              </a:ln>
              <a:solidFill>
                <a:srgbClr val="403E60"/>
              </a:solidFill>
              <a:effectLst/>
              <a:uLnTx/>
              <a:uFillTx/>
              <a:latin typeface="Times New Roman" panose="02020603050405020304"/>
              <a:ea typeface="ＭＳ Ｐ明朝" panose="02020600040205080304" pitchFamily="18" charset="-128"/>
              <a:cs typeface="+mn-cs"/>
            </a:endParaRPr>
          </a:p>
        </p:txBody>
      </p:sp>
      <p:sp>
        <p:nvSpPr>
          <p:cNvPr id="3" name="テキスト ボックス 2">
            <a:extLst>
              <a:ext uri="{FF2B5EF4-FFF2-40B4-BE49-F238E27FC236}">
                <a16:creationId xmlns:a16="http://schemas.microsoft.com/office/drawing/2014/main" id="{F8DA9819-8DEA-4833-AD13-45BC74665726}"/>
              </a:ext>
            </a:extLst>
          </p:cNvPr>
          <p:cNvSpPr txBox="1"/>
          <p:nvPr/>
        </p:nvSpPr>
        <p:spPr>
          <a:xfrm>
            <a:off x="2434975" y="6308333"/>
            <a:ext cx="6688477" cy="461665"/>
          </a:xfrm>
          <a:prstGeom prst="rect">
            <a:avLst/>
          </a:prstGeom>
          <a:noFill/>
        </p:spPr>
        <p:txBody>
          <a:bodyPr wrap="square" rtlCol="0">
            <a:spAutoFit/>
          </a:bodyPr>
          <a:lstStyle/>
          <a:p>
            <a:pPr algn="ctr"/>
            <a:r>
              <a:rPr kumimoji="1" lang="en-US" altLang="ja-JP" sz="2400" dirty="0"/>
              <a:t>6</a:t>
            </a:r>
            <a:r>
              <a:rPr kumimoji="1" lang="ja-JP" altLang="en-US" sz="2400" dirty="0"/>
              <a:t>月の総ナレッジ数</a:t>
            </a:r>
            <a:r>
              <a:rPr kumimoji="1" lang="en-US" altLang="ja-JP" sz="2400" dirty="0"/>
              <a:t>:14</a:t>
            </a:r>
            <a:r>
              <a:rPr kumimoji="1" lang="ja-JP" altLang="en-US" sz="2400" dirty="0"/>
              <a:t>個</a:t>
            </a:r>
            <a:r>
              <a:rPr kumimoji="1" lang="en-US" altLang="ja-JP" sz="2400" dirty="0"/>
              <a:t>(</a:t>
            </a:r>
            <a:r>
              <a:rPr kumimoji="1" lang="ja-JP" altLang="en-US" sz="2400" dirty="0"/>
              <a:t>現時点</a:t>
            </a:r>
            <a:r>
              <a:rPr kumimoji="1" lang="en-US" altLang="ja-JP" sz="2400" dirty="0"/>
              <a:t>)</a:t>
            </a:r>
            <a:endParaRPr kumimoji="1" lang="ja-JP" altLang="en-US" sz="2400" dirty="0"/>
          </a:p>
        </p:txBody>
      </p:sp>
    </p:spTree>
    <p:extLst>
      <p:ext uri="{BB962C8B-B14F-4D97-AF65-F5344CB8AC3E}">
        <p14:creationId xmlns:p14="http://schemas.microsoft.com/office/powerpoint/2010/main" val="21166579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6BAEA60-CE94-43F6-AED6-935CBCF49B2E}"/>
              </a:ext>
            </a:extLst>
          </p:cNvPr>
          <p:cNvSpPr>
            <a:spLocks noGrp="1"/>
          </p:cNvSpPr>
          <p:nvPr>
            <p:ph type="title"/>
          </p:nvPr>
        </p:nvSpPr>
        <p:spPr/>
        <p:txBody>
          <a:bodyPr/>
          <a:lstStyle/>
          <a:p>
            <a:r>
              <a:rPr kumimoji="1" lang="ja-JP" altLang="en-US" b="1" dirty="0"/>
              <a:t>　苦手克服</a:t>
            </a:r>
          </a:p>
        </p:txBody>
      </p:sp>
      <p:sp>
        <p:nvSpPr>
          <p:cNvPr id="3" name="コンテンツ プレースホルダー 2">
            <a:extLst>
              <a:ext uri="{FF2B5EF4-FFF2-40B4-BE49-F238E27FC236}">
                <a16:creationId xmlns:a16="http://schemas.microsoft.com/office/drawing/2014/main" id="{E0F5CC23-9931-46D6-A6CA-FE9A6666EECF}"/>
              </a:ext>
            </a:extLst>
          </p:cNvPr>
          <p:cNvSpPr>
            <a:spLocks noGrp="1"/>
          </p:cNvSpPr>
          <p:nvPr>
            <p:ph idx="1"/>
          </p:nvPr>
        </p:nvSpPr>
        <p:spPr/>
        <p:txBody>
          <a:bodyPr/>
          <a:lstStyle/>
          <a:p>
            <a:r>
              <a:rPr kumimoji="1" lang="ja-JP" altLang="en-US" dirty="0"/>
              <a:t>あえて苦手な部分にもチャレンジ</a:t>
            </a:r>
            <a:endParaRPr kumimoji="1" lang="en-US" altLang="ja-JP" dirty="0"/>
          </a:p>
          <a:p>
            <a:r>
              <a:rPr lang="ja-JP" altLang="en-US" dirty="0"/>
              <a:t>全員がプログラムを触り成長できるような環境づくり</a:t>
            </a:r>
            <a:endParaRPr lang="en-US" altLang="ja-JP" dirty="0"/>
          </a:p>
        </p:txBody>
      </p:sp>
      <p:sp>
        <p:nvSpPr>
          <p:cNvPr id="4" name="フリーフォーム: 図形 3">
            <a:extLst>
              <a:ext uri="{FF2B5EF4-FFF2-40B4-BE49-F238E27FC236}">
                <a16:creationId xmlns:a16="http://schemas.microsoft.com/office/drawing/2014/main" id="{3B35DA4A-224D-44EB-82B4-CD33311DBAC1}"/>
              </a:ext>
            </a:extLst>
          </p:cNvPr>
          <p:cNvSpPr/>
          <p:nvPr/>
        </p:nvSpPr>
        <p:spPr>
          <a:xfrm rot="5400000" flipV="1">
            <a:off x="160694" y="270427"/>
            <a:ext cx="1519422" cy="978569"/>
          </a:xfrm>
          <a:custGeom>
            <a:avLst/>
            <a:gdLst>
              <a:gd name="connsiteX0" fmla="*/ 0 w 3155712"/>
              <a:gd name="connsiteY0" fmla="*/ 0 h 818148"/>
              <a:gd name="connsiteX1" fmla="*/ 3155712 w 3155712"/>
              <a:gd name="connsiteY1" fmla="*/ 0 h 818148"/>
              <a:gd name="connsiteX2" fmla="*/ 3155712 w 3155712"/>
              <a:gd name="connsiteY2" fmla="*/ 1 h 818148"/>
              <a:gd name="connsiteX3" fmla="*/ 2829140 w 3155712"/>
              <a:gd name="connsiteY3" fmla="*/ 1 h 818148"/>
              <a:gd name="connsiteX4" fmla="*/ 2420067 w 3155712"/>
              <a:gd name="connsiteY4" fmla="*/ 409074 h 818148"/>
              <a:gd name="connsiteX5" fmla="*/ 2829140 w 3155712"/>
              <a:gd name="connsiteY5" fmla="*/ 818148 h 818148"/>
              <a:gd name="connsiteX6" fmla="*/ 0 w 3155712"/>
              <a:gd name="connsiteY6" fmla="*/ 818148 h 81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55712" h="818148">
                <a:moveTo>
                  <a:pt x="0" y="0"/>
                </a:moveTo>
                <a:lnTo>
                  <a:pt x="3155712" y="0"/>
                </a:lnTo>
                <a:lnTo>
                  <a:pt x="3155712" y="1"/>
                </a:lnTo>
                <a:lnTo>
                  <a:pt x="2829140" y="1"/>
                </a:lnTo>
                <a:lnTo>
                  <a:pt x="2420067" y="409074"/>
                </a:lnTo>
                <a:lnTo>
                  <a:pt x="2829140" y="818148"/>
                </a:lnTo>
                <a:lnTo>
                  <a:pt x="0" y="818148"/>
                </a:lnTo>
                <a:close/>
              </a:path>
            </a:pathLst>
          </a:custGeom>
          <a:solidFill>
            <a:srgbClr val="B8D4D3"/>
          </a:solidFill>
          <a:ln>
            <a:noFill/>
          </a:ln>
        </p:spPr>
        <p:style>
          <a:lnRef idx="0">
            <a:scrgbClr r="0" g="0" b="0"/>
          </a:lnRef>
          <a:fillRef idx="0">
            <a:scrgbClr r="0" g="0" b="0"/>
          </a:fillRef>
          <a:effectRef idx="0">
            <a:scrgbClr r="0" g="0" b="0"/>
          </a:effectRef>
          <a:fontRef idx="minor">
            <a:schemeClr val="lt1"/>
          </a:fontRef>
        </p:style>
        <p:txBody>
          <a:bodyPr vert="eaVert"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3200" b="0" i="0" u="none" strike="noStrike" kern="1200" cap="none" spc="0" normalizeH="0" baseline="0" noProof="0" dirty="0">
              <a:ln>
                <a:noFill/>
              </a:ln>
              <a:solidFill>
                <a:srgbClr val="403E60"/>
              </a:solidFill>
              <a:effectLst/>
              <a:uLnTx/>
              <a:uFillTx/>
              <a:latin typeface="Times New Roman" panose="02020603050405020304"/>
              <a:ea typeface="ＭＳ Ｐ明朝" panose="02020600040205080304" pitchFamily="18" charset="-128"/>
              <a:cs typeface="+mn-cs"/>
            </a:endParaRPr>
          </a:p>
        </p:txBody>
      </p:sp>
      <p:pic>
        <p:nvPicPr>
          <p:cNvPr id="6" name="図 5" descr="アイコン&#10;&#10;自動的に生成された説明">
            <a:extLst>
              <a:ext uri="{FF2B5EF4-FFF2-40B4-BE49-F238E27FC236}">
                <a16:creationId xmlns:a16="http://schemas.microsoft.com/office/drawing/2014/main" id="{CC06A0F2-62B0-449E-9EEF-0948B48923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44332" y="2989779"/>
            <a:ext cx="4209468" cy="3683285"/>
          </a:xfrm>
          <a:prstGeom prst="rect">
            <a:avLst/>
          </a:prstGeom>
        </p:spPr>
      </p:pic>
    </p:spTree>
    <p:extLst>
      <p:ext uri="{BB962C8B-B14F-4D97-AF65-F5344CB8AC3E}">
        <p14:creationId xmlns:p14="http://schemas.microsoft.com/office/powerpoint/2010/main" val="9757791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2DD5F89-B784-4779-A538-47ECE3F498AC}"/>
              </a:ext>
            </a:extLst>
          </p:cNvPr>
          <p:cNvSpPr>
            <a:spLocks noGrp="1"/>
          </p:cNvSpPr>
          <p:nvPr>
            <p:ph type="title"/>
          </p:nvPr>
        </p:nvSpPr>
        <p:spPr/>
        <p:txBody>
          <a:bodyPr/>
          <a:lstStyle/>
          <a:p>
            <a:r>
              <a:rPr kumimoji="1" lang="ja-JP" altLang="en-US" b="1" dirty="0"/>
              <a:t>　その他グループとしての工夫</a:t>
            </a:r>
          </a:p>
        </p:txBody>
      </p:sp>
      <p:sp>
        <p:nvSpPr>
          <p:cNvPr id="3" name="コンテンツ プレースホルダー 2">
            <a:extLst>
              <a:ext uri="{FF2B5EF4-FFF2-40B4-BE49-F238E27FC236}">
                <a16:creationId xmlns:a16="http://schemas.microsoft.com/office/drawing/2014/main" id="{FF6BB35B-4F0A-4803-AE30-4B0F050692FB}"/>
              </a:ext>
            </a:extLst>
          </p:cNvPr>
          <p:cNvSpPr>
            <a:spLocks noGrp="1"/>
          </p:cNvSpPr>
          <p:nvPr>
            <p:ph idx="1"/>
          </p:nvPr>
        </p:nvSpPr>
        <p:spPr/>
        <p:txBody>
          <a:bodyPr/>
          <a:lstStyle/>
          <a:p>
            <a:r>
              <a:rPr kumimoji="1" lang="ja-JP" altLang="en-US" sz="2400" dirty="0"/>
              <a:t>進捗管理</a:t>
            </a:r>
            <a:r>
              <a:rPr kumimoji="1" lang="en-US" altLang="ja-JP" sz="2400" dirty="0"/>
              <a:t>Excel</a:t>
            </a:r>
            <a:r>
              <a:rPr kumimoji="1" lang="ja-JP" altLang="en-US" sz="2400" dirty="0"/>
              <a:t>ファイル</a:t>
            </a:r>
            <a:endParaRPr kumimoji="1" lang="en-US" altLang="ja-JP" sz="2400" dirty="0"/>
          </a:p>
          <a:p>
            <a:r>
              <a:rPr lang="ja-JP" altLang="en-US" sz="2400" dirty="0"/>
              <a:t>議事録</a:t>
            </a:r>
            <a:endParaRPr lang="en-US" altLang="ja-JP" sz="2400" dirty="0"/>
          </a:p>
          <a:p>
            <a:r>
              <a:rPr lang="ja-JP" altLang="en-US" sz="2400" dirty="0"/>
              <a:t>オンラインで工夫してコミュニケーション取った</a:t>
            </a:r>
            <a:endParaRPr lang="en-US" altLang="ja-JP" sz="2400" dirty="0"/>
          </a:p>
          <a:p>
            <a:pPr marL="0" indent="0">
              <a:buNone/>
            </a:pPr>
            <a:endParaRPr lang="en-US" altLang="ja-JP" dirty="0"/>
          </a:p>
        </p:txBody>
      </p:sp>
      <p:sp>
        <p:nvSpPr>
          <p:cNvPr id="4" name="フリーフォーム: 図形 3">
            <a:extLst>
              <a:ext uri="{FF2B5EF4-FFF2-40B4-BE49-F238E27FC236}">
                <a16:creationId xmlns:a16="http://schemas.microsoft.com/office/drawing/2014/main" id="{5DB68000-CAA8-4435-BD2F-77C2D9218949}"/>
              </a:ext>
            </a:extLst>
          </p:cNvPr>
          <p:cNvSpPr/>
          <p:nvPr/>
        </p:nvSpPr>
        <p:spPr>
          <a:xfrm rot="5400000" flipV="1">
            <a:off x="160694" y="270427"/>
            <a:ext cx="1519422" cy="978569"/>
          </a:xfrm>
          <a:custGeom>
            <a:avLst/>
            <a:gdLst>
              <a:gd name="connsiteX0" fmla="*/ 0 w 3155712"/>
              <a:gd name="connsiteY0" fmla="*/ 0 h 818148"/>
              <a:gd name="connsiteX1" fmla="*/ 3155712 w 3155712"/>
              <a:gd name="connsiteY1" fmla="*/ 0 h 818148"/>
              <a:gd name="connsiteX2" fmla="*/ 3155712 w 3155712"/>
              <a:gd name="connsiteY2" fmla="*/ 1 h 818148"/>
              <a:gd name="connsiteX3" fmla="*/ 2829140 w 3155712"/>
              <a:gd name="connsiteY3" fmla="*/ 1 h 818148"/>
              <a:gd name="connsiteX4" fmla="*/ 2420067 w 3155712"/>
              <a:gd name="connsiteY4" fmla="*/ 409074 h 818148"/>
              <a:gd name="connsiteX5" fmla="*/ 2829140 w 3155712"/>
              <a:gd name="connsiteY5" fmla="*/ 818148 h 818148"/>
              <a:gd name="connsiteX6" fmla="*/ 0 w 3155712"/>
              <a:gd name="connsiteY6" fmla="*/ 818148 h 81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55712" h="818148">
                <a:moveTo>
                  <a:pt x="0" y="0"/>
                </a:moveTo>
                <a:lnTo>
                  <a:pt x="3155712" y="0"/>
                </a:lnTo>
                <a:lnTo>
                  <a:pt x="3155712" y="1"/>
                </a:lnTo>
                <a:lnTo>
                  <a:pt x="2829140" y="1"/>
                </a:lnTo>
                <a:lnTo>
                  <a:pt x="2420067" y="409074"/>
                </a:lnTo>
                <a:lnTo>
                  <a:pt x="2829140" y="818148"/>
                </a:lnTo>
                <a:lnTo>
                  <a:pt x="0" y="818148"/>
                </a:lnTo>
                <a:close/>
              </a:path>
            </a:pathLst>
          </a:custGeom>
          <a:solidFill>
            <a:srgbClr val="B8D4D3"/>
          </a:solidFill>
          <a:ln>
            <a:noFill/>
          </a:ln>
        </p:spPr>
        <p:style>
          <a:lnRef idx="0">
            <a:scrgbClr r="0" g="0" b="0"/>
          </a:lnRef>
          <a:fillRef idx="0">
            <a:scrgbClr r="0" g="0" b="0"/>
          </a:fillRef>
          <a:effectRef idx="0">
            <a:scrgbClr r="0" g="0" b="0"/>
          </a:effectRef>
          <a:fontRef idx="minor">
            <a:schemeClr val="lt1"/>
          </a:fontRef>
        </p:style>
        <p:txBody>
          <a:bodyPr vert="eaVert"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3200" b="0" i="0" u="none" strike="noStrike" kern="1200" cap="none" spc="0" normalizeH="0" baseline="0" noProof="0" dirty="0">
              <a:ln>
                <a:noFill/>
              </a:ln>
              <a:solidFill>
                <a:srgbClr val="403E60"/>
              </a:solidFill>
              <a:effectLst/>
              <a:uLnTx/>
              <a:uFillTx/>
              <a:latin typeface="Times New Roman" panose="02020603050405020304"/>
              <a:ea typeface="ＭＳ Ｐ明朝" panose="02020600040205080304" pitchFamily="18" charset="-128"/>
              <a:cs typeface="+mn-cs"/>
            </a:endParaRPr>
          </a:p>
        </p:txBody>
      </p:sp>
      <p:pic>
        <p:nvPicPr>
          <p:cNvPr id="6" name="図 5">
            <a:extLst>
              <a:ext uri="{FF2B5EF4-FFF2-40B4-BE49-F238E27FC236}">
                <a16:creationId xmlns:a16="http://schemas.microsoft.com/office/drawing/2014/main" id="{28D226E3-4813-4818-8C99-0E9A194B17F2}"/>
              </a:ext>
            </a:extLst>
          </p:cNvPr>
          <p:cNvPicPr>
            <a:picLocks noChangeAspect="1"/>
          </p:cNvPicPr>
          <p:nvPr/>
        </p:nvPicPr>
        <p:blipFill rotWithShape="1">
          <a:blip r:embed="rId3"/>
          <a:srcRect t="25050"/>
          <a:stretch/>
        </p:blipFill>
        <p:spPr>
          <a:xfrm>
            <a:off x="2630184" y="3101588"/>
            <a:ext cx="9395351" cy="3654830"/>
          </a:xfrm>
          <a:prstGeom prst="rect">
            <a:avLst/>
          </a:prstGeom>
        </p:spPr>
      </p:pic>
    </p:spTree>
    <p:extLst>
      <p:ext uri="{BB962C8B-B14F-4D97-AF65-F5344CB8AC3E}">
        <p14:creationId xmlns:p14="http://schemas.microsoft.com/office/powerpoint/2010/main" val="8236999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DA1A35D-232F-4F5D-9CAD-EB8C95979AB2}"/>
              </a:ext>
            </a:extLst>
          </p:cNvPr>
          <p:cNvSpPr>
            <a:spLocks noGrp="1"/>
          </p:cNvSpPr>
          <p:nvPr>
            <p:ph type="title"/>
          </p:nvPr>
        </p:nvSpPr>
        <p:spPr/>
        <p:txBody>
          <a:bodyPr/>
          <a:lstStyle/>
          <a:p>
            <a:r>
              <a:rPr kumimoji="1" lang="ja-JP" altLang="en-US" dirty="0"/>
              <a:t>苦労したこと</a:t>
            </a:r>
            <a:r>
              <a:rPr kumimoji="1" lang="en-US" altLang="ja-JP" dirty="0"/>
              <a:t>/</a:t>
            </a:r>
            <a:r>
              <a:rPr kumimoji="1" lang="ja-JP" altLang="en-US" dirty="0"/>
              <a:t>楽しかったこと</a:t>
            </a:r>
          </a:p>
        </p:txBody>
      </p:sp>
      <p:sp>
        <p:nvSpPr>
          <p:cNvPr id="3" name="コンテンツ プレースホルダー 2">
            <a:extLst>
              <a:ext uri="{FF2B5EF4-FFF2-40B4-BE49-F238E27FC236}">
                <a16:creationId xmlns:a16="http://schemas.microsoft.com/office/drawing/2014/main" id="{35B27A29-8C5B-409C-A95E-581C009813F6}"/>
              </a:ext>
            </a:extLst>
          </p:cNvPr>
          <p:cNvSpPr>
            <a:spLocks noGrp="1"/>
          </p:cNvSpPr>
          <p:nvPr>
            <p:ph idx="1"/>
          </p:nvPr>
        </p:nvSpPr>
        <p:spPr/>
        <p:txBody>
          <a:bodyPr/>
          <a:lstStyle/>
          <a:p>
            <a:r>
              <a:rPr kumimoji="1" lang="ja-JP" altLang="en-US" dirty="0"/>
              <a:t>個人で話す？</a:t>
            </a:r>
          </a:p>
        </p:txBody>
      </p:sp>
    </p:spTree>
    <p:extLst>
      <p:ext uri="{BB962C8B-B14F-4D97-AF65-F5344CB8AC3E}">
        <p14:creationId xmlns:p14="http://schemas.microsoft.com/office/powerpoint/2010/main" val="1522693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339F3C1-73D2-43AF-97EA-423EC817BBC1}"/>
              </a:ext>
            </a:extLst>
          </p:cNvPr>
          <p:cNvSpPr>
            <a:spLocks noGrp="1"/>
          </p:cNvSpPr>
          <p:nvPr>
            <p:ph type="title"/>
          </p:nvPr>
        </p:nvSpPr>
        <p:spPr/>
        <p:txBody>
          <a:bodyPr/>
          <a:lstStyle/>
          <a:p>
            <a:r>
              <a:rPr kumimoji="1" lang="ja-JP" altLang="en-US" dirty="0"/>
              <a:t>　</a:t>
            </a:r>
            <a:r>
              <a:rPr kumimoji="1" lang="ja-JP" altLang="en-US" b="1" dirty="0"/>
              <a:t>反省点</a:t>
            </a:r>
          </a:p>
        </p:txBody>
      </p:sp>
      <p:sp>
        <p:nvSpPr>
          <p:cNvPr id="3" name="コンテンツ プレースホルダー 2">
            <a:extLst>
              <a:ext uri="{FF2B5EF4-FFF2-40B4-BE49-F238E27FC236}">
                <a16:creationId xmlns:a16="http://schemas.microsoft.com/office/drawing/2014/main" id="{BB635517-992A-45F7-81A3-1CE70D65F4A7}"/>
              </a:ext>
            </a:extLst>
          </p:cNvPr>
          <p:cNvSpPr>
            <a:spLocks noGrp="1"/>
          </p:cNvSpPr>
          <p:nvPr>
            <p:ph idx="1"/>
          </p:nvPr>
        </p:nvSpPr>
        <p:spPr/>
        <p:txBody>
          <a:bodyPr>
            <a:normAutofit fontScale="92500" lnSpcReduction="20000"/>
          </a:bodyPr>
          <a:lstStyle/>
          <a:p>
            <a:pPr marL="0" indent="0">
              <a:buNone/>
            </a:pPr>
            <a:endParaRPr lang="en-US" altLang="ja-JP" dirty="0"/>
          </a:p>
          <a:p>
            <a:r>
              <a:rPr kumimoji="1" lang="ja-JP" altLang="en-US" b="1" dirty="0"/>
              <a:t>スケジュール管理</a:t>
            </a:r>
            <a:endParaRPr kumimoji="1" lang="en-US" altLang="ja-JP" b="1" dirty="0"/>
          </a:p>
          <a:p>
            <a:pPr marL="0" indent="0">
              <a:buNone/>
            </a:pPr>
            <a:r>
              <a:rPr lang="ja-JP" altLang="en-US" dirty="0"/>
              <a:t>　</a:t>
            </a:r>
            <a:r>
              <a:rPr kumimoji="1" lang="ja-JP" altLang="en-US" dirty="0"/>
              <a:t>→時間に追われて実装したい機能が完成できなかった</a:t>
            </a:r>
            <a:endParaRPr kumimoji="1" lang="en-US" altLang="ja-JP" dirty="0"/>
          </a:p>
          <a:p>
            <a:pPr marL="0" indent="0">
              <a:buNone/>
            </a:pPr>
            <a:endParaRPr kumimoji="1" lang="en-US" altLang="ja-JP" dirty="0"/>
          </a:p>
          <a:p>
            <a:r>
              <a:rPr lang="ja-JP" altLang="en-US" b="1" dirty="0"/>
              <a:t>もっと認識統一を図りたかった</a:t>
            </a:r>
            <a:endParaRPr lang="en-US" altLang="ja-JP" b="1" dirty="0"/>
          </a:p>
          <a:p>
            <a:pPr marL="0" indent="0">
              <a:buNone/>
            </a:pPr>
            <a:r>
              <a:rPr lang="ja-JP" altLang="en-US" dirty="0"/>
              <a:t>　→認識のずれがあったためもっと話し合いを行うべきだった</a:t>
            </a:r>
            <a:endParaRPr lang="en-US" altLang="ja-JP" dirty="0"/>
          </a:p>
          <a:p>
            <a:pPr marL="0" indent="0">
              <a:buNone/>
            </a:pPr>
            <a:endParaRPr lang="en-US" altLang="ja-JP" dirty="0"/>
          </a:p>
          <a:p>
            <a:r>
              <a:rPr kumimoji="1" lang="ja-JP" altLang="en-US" b="1" dirty="0"/>
              <a:t>外部設計書通りに進まないことがあった</a:t>
            </a:r>
            <a:endParaRPr kumimoji="1" lang="en-US" altLang="ja-JP" b="1" dirty="0"/>
          </a:p>
          <a:p>
            <a:pPr marL="0" indent="0">
              <a:buNone/>
            </a:pPr>
            <a:r>
              <a:rPr lang="ja-JP" altLang="en-US" dirty="0"/>
              <a:t>　→思い込みで進めず細かくドキュメントを確認するべきだった</a:t>
            </a:r>
            <a:endParaRPr lang="en-US" altLang="ja-JP" dirty="0"/>
          </a:p>
          <a:p>
            <a:pPr marL="0" indent="0">
              <a:buNone/>
            </a:pPr>
            <a:r>
              <a:rPr lang="ja-JP" altLang="en-US" dirty="0"/>
              <a:t>　→削除と編集が</a:t>
            </a:r>
            <a:r>
              <a:rPr lang="en-US" altLang="ja-JP" dirty="0"/>
              <a:t>6</a:t>
            </a:r>
            <a:r>
              <a:rPr lang="ja-JP" altLang="en-US" dirty="0"/>
              <a:t>件ずつできず</a:t>
            </a:r>
            <a:r>
              <a:rPr lang="en-US" altLang="ja-JP" dirty="0"/>
              <a:t>1</a:t>
            </a:r>
            <a:r>
              <a:rPr lang="ja-JP" altLang="en-US"/>
              <a:t>件ずつしかできない仕様になった</a:t>
            </a:r>
            <a:endParaRPr lang="en-US" altLang="ja-JP" dirty="0"/>
          </a:p>
          <a:p>
            <a:endParaRPr lang="en-US" altLang="ja-JP" dirty="0"/>
          </a:p>
          <a:p>
            <a:endParaRPr lang="en-US" altLang="ja-JP" dirty="0"/>
          </a:p>
          <a:p>
            <a:endParaRPr kumimoji="1" lang="ja-JP" altLang="en-US" dirty="0"/>
          </a:p>
        </p:txBody>
      </p:sp>
      <p:sp>
        <p:nvSpPr>
          <p:cNvPr id="4" name="フリーフォーム: 図形 3">
            <a:extLst>
              <a:ext uri="{FF2B5EF4-FFF2-40B4-BE49-F238E27FC236}">
                <a16:creationId xmlns:a16="http://schemas.microsoft.com/office/drawing/2014/main" id="{0B5D9B52-F22F-4C09-BAE2-21BAE700194A}"/>
              </a:ext>
            </a:extLst>
          </p:cNvPr>
          <p:cNvSpPr/>
          <p:nvPr/>
        </p:nvSpPr>
        <p:spPr>
          <a:xfrm rot="5400000" flipV="1">
            <a:off x="160694" y="270427"/>
            <a:ext cx="1519422" cy="978569"/>
          </a:xfrm>
          <a:custGeom>
            <a:avLst/>
            <a:gdLst>
              <a:gd name="connsiteX0" fmla="*/ 0 w 3155712"/>
              <a:gd name="connsiteY0" fmla="*/ 0 h 818148"/>
              <a:gd name="connsiteX1" fmla="*/ 3155712 w 3155712"/>
              <a:gd name="connsiteY1" fmla="*/ 0 h 818148"/>
              <a:gd name="connsiteX2" fmla="*/ 3155712 w 3155712"/>
              <a:gd name="connsiteY2" fmla="*/ 1 h 818148"/>
              <a:gd name="connsiteX3" fmla="*/ 2829140 w 3155712"/>
              <a:gd name="connsiteY3" fmla="*/ 1 h 818148"/>
              <a:gd name="connsiteX4" fmla="*/ 2420067 w 3155712"/>
              <a:gd name="connsiteY4" fmla="*/ 409074 h 818148"/>
              <a:gd name="connsiteX5" fmla="*/ 2829140 w 3155712"/>
              <a:gd name="connsiteY5" fmla="*/ 818148 h 818148"/>
              <a:gd name="connsiteX6" fmla="*/ 0 w 3155712"/>
              <a:gd name="connsiteY6" fmla="*/ 818148 h 81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55712" h="818148">
                <a:moveTo>
                  <a:pt x="0" y="0"/>
                </a:moveTo>
                <a:lnTo>
                  <a:pt x="3155712" y="0"/>
                </a:lnTo>
                <a:lnTo>
                  <a:pt x="3155712" y="1"/>
                </a:lnTo>
                <a:lnTo>
                  <a:pt x="2829140" y="1"/>
                </a:lnTo>
                <a:lnTo>
                  <a:pt x="2420067" y="409074"/>
                </a:lnTo>
                <a:lnTo>
                  <a:pt x="2829140" y="818148"/>
                </a:lnTo>
                <a:lnTo>
                  <a:pt x="0" y="818148"/>
                </a:lnTo>
                <a:close/>
              </a:path>
            </a:pathLst>
          </a:custGeom>
          <a:solidFill>
            <a:srgbClr val="B8D4D3"/>
          </a:solidFill>
          <a:ln>
            <a:noFill/>
          </a:ln>
        </p:spPr>
        <p:style>
          <a:lnRef idx="0">
            <a:scrgbClr r="0" g="0" b="0"/>
          </a:lnRef>
          <a:fillRef idx="0">
            <a:scrgbClr r="0" g="0" b="0"/>
          </a:fillRef>
          <a:effectRef idx="0">
            <a:scrgbClr r="0" g="0" b="0"/>
          </a:effectRef>
          <a:fontRef idx="minor">
            <a:schemeClr val="lt1"/>
          </a:fontRef>
        </p:style>
        <p:txBody>
          <a:bodyPr vert="eaVert"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3200" b="0" i="0" u="none" strike="noStrike" kern="1200" cap="none" spc="0" normalizeH="0" baseline="0" noProof="0" dirty="0">
              <a:ln>
                <a:noFill/>
              </a:ln>
              <a:solidFill>
                <a:srgbClr val="403E60"/>
              </a:solidFill>
              <a:effectLst/>
              <a:uLnTx/>
              <a:uFillTx/>
              <a:latin typeface="Times New Roman" panose="02020603050405020304"/>
              <a:ea typeface="ＭＳ Ｐ明朝" panose="02020600040205080304" pitchFamily="18" charset="-128"/>
              <a:cs typeface="+mn-cs"/>
            </a:endParaRPr>
          </a:p>
        </p:txBody>
      </p:sp>
    </p:spTree>
    <p:extLst>
      <p:ext uri="{BB962C8B-B14F-4D97-AF65-F5344CB8AC3E}">
        <p14:creationId xmlns:p14="http://schemas.microsoft.com/office/powerpoint/2010/main" val="2255713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5F98492-02D2-49E3-88FC-800002FD8E44}"/>
              </a:ext>
            </a:extLst>
          </p:cNvPr>
          <p:cNvSpPr>
            <a:spLocks noGrp="1"/>
          </p:cNvSpPr>
          <p:nvPr>
            <p:ph type="title"/>
          </p:nvPr>
        </p:nvSpPr>
        <p:spPr/>
        <p:txBody>
          <a:bodyPr/>
          <a:lstStyle/>
          <a:p>
            <a:r>
              <a:rPr kumimoji="1" lang="ja-JP" altLang="en-US" b="1" dirty="0"/>
              <a:t>　個人の成長</a:t>
            </a:r>
          </a:p>
        </p:txBody>
      </p:sp>
      <p:pic>
        <p:nvPicPr>
          <p:cNvPr id="9" name="コンテンツ プレースホルダー 8" descr="抽象, 挿絵 が含まれている画像&#10;&#10;自動的に生成された説明">
            <a:extLst>
              <a:ext uri="{FF2B5EF4-FFF2-40B4-BE49-F238E27FC236}">
                <a16:creationId xmlns:a16="http://schemas.microsoft.com/office/drawing/2014/main" id="{C10F4B03-43F0-4A6F-BB9A-E2E9643FEF3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728593" y="2055813"/>
            <a:ext cx="1473365" cy="4351338"/>
          </a:xfrm>
        </p:spPr>
      </p:pic>
      <p:sp>
        <p:nvSpPr>
          <p:cNvPr id="4" name="フリーフォーム: 図形 3">
            <a:extLst>
              <a:ext uri="{FF2B5EF4-FFF2-40B4-BE49-F238E27FC236}">
                <a16:creationId xmlns:a16="http://schemas.microsoft.com/office/drawing/2014/main" id="{E0E59550-2929-4643-9D9E-C7C80153F254}"/>
              </a:ext>
            </a:extLst>
          </p:cNvPr>
          <p:cNvSpPr/>
          <p:nvPr/>
        </p:nvSpPr>
        <p:spPr>
          <a:xfrm rot="5400000" flipV="1">
            <a:off x="160694" y="270427"/>
            <a:ext cx="1519422" cy="978569"/>
          </a:xfrm>
          <a:custGeom>
            <a:avLst/>
            <a:gdLst>
              <a:gd name="connsiteX0" fmla="*/ 0 w 3155712"/>
              <a:gd name="connsiteY0" fmla="*/ 0 h 818148"/>
              <a:gd name="connsiteX1" fmla="*/ 3155712 w 3155712"/>
              <a:gd name="connsiteY1" fmla="*/ 0 h 818148"/>
              <a:gd name="connsiteX2" fmla="*/ 3155712 w 3155712"/>
              <a:gd name="connsiteY2" fmla="*/ 1 h 818148"/>
              <a:gd name="connsiteX3" fmla="*/ 2829140 w 3155712"/>
              <a:gd name="connsiteY3" fmla="*/ 1 h 818148"/>
              <a:gd name="connsiteX4" fmla="*/ 2420067 w 3155712"/>
              <a:gd name="connsiteY4" fmla="*/ 409074 h 818148"/>
              <a:gd name="connsiteX5" fmla="*/ 2829140 w 3155712"/>
              <a:gd name="connsiteY5" fmla="*/ 818148 h 818148"/>
              <a:gd name="connsiteX6" fmla="*/ 0 w 3155712"/>
              <a:gd name="connsiteY6" fmla="*/ 818148 h 81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55712" h="818148">
                <a:moveTo>
                  <a:pt x="0" y="0"/>
                </a:moveTo>
                <a:lnTo>
                  <a:pt x="3155712" y="0"/>
                </a:lnTo>
                <a:lnTo>
                  <a:pt x="3155712" y="1"/>
                </a:lnTo>
                <a:lnTo>
                  <a:pt x="2829140" y="1"/>
                </a:lnTo>
                <a:lnTo>
                  <a:pt x="2420067" y="409074"/>
                </a:lnTo>
                <a:lnTo>
                  <a:pt x="2829140" y="818148"/>
                </a:lnTo>
                <a:lnTo>
                  <a:pt x="0" y="818148"/>
                </a:lnTo>
                <a:close/>
              </a:path>
            </a:pathLst>
          </a:custGeom>
          <a:solidFill>
            <a:srgbClr val="B8D4D3"/>
          </a:solidFill>
          <a:ln>
            <a:noFill/>
          </a:ln>
        </p:spPr>
        <p:style>
          <a:lnRef idx="0">
            <a:scrgbClr r="0" g="0" b="0"/>
          </a:lnRef>
          <a:fillRef idx="0">
            <a:scrgbClr r="0" g="0" b="0"/>
          </a:fillRef>
          <a:effectRef idx="0">
            <a:scrgbClr r="0" g="0" b="0"/>
          </a:effectRef>
          <a:fontRef idx="minor">
            <a:schemeClr val="lt1"/>
          </a:fontRef>
        </p:style>
        <p:txBody>
          <a:bodyPr vert="eaVert"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3200" b="0" i="0" u="none" strike="noStrike" kern="1200" cap="none" spc="0" normalizeH="0" baseline="0" noProof="0" dirty="0">
              <a:ln>
                <a:noFill/>
              </a:ln>
              <a:solidFill>
                <a:srgbClr val="403E60"/>
              </a:solidFill>
              <a:effectLst/>
              <a:uLnTx/>
              <a:uFillTx/>
              <a:latin typeface="Times New Roman" panose="02020603050405020304"/>
              <a:ea typeface="ＭＳ Ｐ明朝" panose="02020600040205080304" pitchFamily="18" charset="-128"/>
              <a:cs typeface="+mn-cs"/>
            </a:endParaRPr>
          </a:p>
        </p:txBody>
      </p:sp>
      <p:sp>
        <p:nvSpPr>
          <p:cNvPr id="5" name="フリーフォーム: 図形 4">
            <a:extLst>
              <a:ext uri="{FF2B5EF4-FFF2-40B4-BE49-F238E27FC236}">
                <a16:creationId xmlns:a16="http://schemas.microsoft.com/office/drawing/2014/main" id="{A83E8A09-B34C-43E2-A136-F4EB864A86FD}"/>
              </a:ext>
            </a:extLst>
          </p:cNvPr>
          <p:cNvSpPr/>
          <p:nvPr/>
        </p:nvSpPr>
        <p:spPr>
          <a:xfrm rot="3703055" flipH="1">
            <a:off x="6074272" y="-726949"/>
            <a:ext cx="4146897" cy="6006848"/>
          </a:xfrm>
          <a:custGeom>
            <a:avLst/>
            <a:gdLst>
              <a:gd name="connsiteX0" fmla="*/ 1538153 w 1747589"/>
              <a:gd name="connsiteY0" fmla="*/ 1735113 h 3862746"/>
              <a:gd name="connsiteX1" fmla="*/ 1441348 w 1747589"/>
              <a:gd name="connsiteY1" fmla="*/ 3852599 h 3862746"/>
              <a:gd name="connsiteX2" fmla="*/ 805343 w 1747589"/>
              <a:gd name="connsiteY2" fmla="*/ 3428661 h 3862746"/>
              <a:gd name="connsiteX3" fmla="*/ 686553 w 1747589"/>
              <a:gd name="connsiteY3" fmla="*/ 3241347 h 3862746"/>
              <a:gd name="connsiteX4" fmla="*/ 677463 w 1747589"/>
              <a:gd name="connsiteY4" fmla="*/ 3248227 h 3862746"/>
              <a:gd name="connsiteX5" fmla="*/ 439415 w 1747589"/>
              <a:gd name="connsiteY5" fmla="*/ 3719107 h 3862746"/>
              <a:gd name="connsiteX6" fmla="*/ 555430 w 1747589"/>
              <a:gd name="connsiteY6" fmla="*/ 3161116 h 3862746"/>
              <a:gd name="connsiteX7" fmla="*/ 574198 w 1747589"/>
              <a:gd name="connsiteY7" fmla="*/ 3039201 h 3862746"/>
              <a:gd name="connsiteX8" fmla="*/ 482562 w 1747589"/>
              <a:gd name="connsiteY8" fmla="*/ 2860037 h 3862746"/>
              <a:gd name="connsiteX9" fmla="*/ 209436 w 1747589"/>
              <a:gd name="connsiteY9" fmla="*/ 2127632 h 3862746"/>
              <a:gd name="connsiteX10" fmla="*/ 306241 w 1747589"/>
              <a:gd name="connsiteY10" fmla="*/ 10147 h 3862746"/>
              <a:gd name="connsiteX11" fmla="*/ 1538153 w 1747589"/>
              <a:gd name="connsiteY11" fmla="*/ 1735113 h 3862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47589" h="3862746">
                <a:moveTo>
                  <a:pt x="1538153" y="1735113"/>
                </a:moveTo>
                <a:cubicBezTo>
                  <a:pt x="1851604" y="2796177"/>
                  <a:pt x="1808263" y="3744208"/>
                  <a:pt x="1441348" y="3852599"/>
                </a:cubicBezTo>
                <a:cubicBezTo>
                  <a:pt x="1257891" y="3906795"/>
                  <a:pt x="1028276" y="3740819"/>
                  <a:pt x="805343" y="3428661"/>
                </a:cubicBezTo>
                <a:lnTo>
                  <a:pt x="686553" y="3241347"/>
                </a:lnTo>
                <a:lnTo>
                  <a:pt x="677463" y="3248227"/>
                </a:lnTo>
                <a:cubicBezTo>
                  <a:pt x="602602" y="3320897"/>
                  <a:pt x="524001" y="3463809"/>
                  <a:pt x="439415" y="3719107"/>
                </a:cubicBezTo>
                <a:cubicBezTo>
                  <a:pt x="490087" y="3511891"/>
                  <a:pt x="527517" y="3328089"/>
                  <a:pt x="555430" y="3161116"/>
                </a:cubicBezTo>
                <a:lnTo>
                  <a:pt x="574198" y="3039201"/>
                </a:lnTo>
                <a:lnTo>
                  <a:pt x="482562" y="2860037"/>
                </a:lnTo>
                <a:cubicBezTo>
                  <a:pt x="381043" y="2640116"/>
                  <a:pt x="287799" y="2392898"/>
                  <a:pt x="209436" y="2127632"/>
                </a:cubicBezTo>
                <a:cubicBezTo>
                  <a:pt x="-104015" y="1066569"/>
                  <a:pt x="-60674" y="118538"/>
                  <a:pt x="306241" y="10147"/>
                </a:cubicBezTo>
                <a:cubicBezTo>
                  <a:pt x="673156" y="-98244"/>
                  <a:pt x="1224702" y="674050"/>
                  <a:pt x="1538153" y="1735113"/>
                </a:cubicBezTo>
                <a:close/>
              </a:path>
            </a:pathLst>
          </a:custGeom>
          <a:solidFill>
            <a:srgbClr val="B8D4D3"/>
          </a:solidFill>
          <a:ln w="57150"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wrap="square" rtlCol="0" anchor="ctr">
            <a:noAutofit/>
          </a:bodyPr>
          <a:lstStyle/>
          <a:p>
            <a:pPr algn="ctr"/>
            <a:endParaRPr kumimoji="1" lang="ja-JP" altLang="en-US" dirty="0"/>
          </a:p>
        </p:txBody>
      </p:sp>
      <p:sp>
        <p:nvSpPr>
          <p:cNvPr id="6" name="フリーフォーム: 図形 5">
            <a:extLst>
              <a:ext uri="{FF2B5EF4-FFF2-40B4-BE49-F238E27FC236}">
                <a16:creationId xmlns:a16="http://schemas.microsoft.com/office/drawing/2014/main" id="{5D250D35-A3FD-4C88-A121-76E5DBB0400D}"/>
              </a:ext>
            </a:extLst>
          </p:cNvPr>
          <p:cNvSpPr/>
          <p:nvPr/>
        </p:nvSpPr>
        <p:spPr>
          <a:xfrm rot="3703055" flipH="1">
            <a:off x="5942906" y="-861887"/>
            <a:ext cx="4146897" cy="6006848"/>
          </a:xfrm>
          <a:custGeom>
            <a:avLst/>
            <a:gdLst>
              <a:gd name="connsiteX0" fmla="*/ 1538153 w 1747589"/>
              <a:gd name="connsiteY0" fmla="*/ 1735113 h 3862746"/>
              <a:gd name="connsiteX1" fmla="*/ 1441348 w 1747589"/>
              <a:gd name="connsiteY1" fmla="*/ 3852599 h 3862746"/>
              <a:gd name="connsiteX2" fmla="*/ 805343 w 1747589"/>
              <a:gd name="connsiteY2" fmla="*/ 3428661 h 3862746"/>
              <a:gd name="connsiteX3" fmla="*/ 686553 w 1747589"/>
              <a:gd name="connsiteY3" fmla="*/ 3241347 h 3862746"/>
              <a:gd name="connsiteX4" fmla="*/ 677463 w 1747589"/>
              <a:gd name="connsiteY4" fmla="*/ 3248227 h 3862746"/>
              <a:gd name="connsiteX5" fmla="*/ 439415 w 1747589"/>
              <a:gd name="connsiteY5" fmla="*/ 3719107 h 3862746"/>
              <a:gd name="connsiteX6" fmla="*/ 555430 w 1747589"/>
              <a:gd name="connsiteY6" fmla="*/ 3161116 h 3862746"/>
              <a:gd name="connsiteX7" fmla="*/ 574198 w 1747589"/>
              <a:gd name="connsiteY7" fmla="*/ 3039201 h 3862746"/>
              <a:gd name="connsiteX8" fmla="*/ 482562 w 1747589"/>
              <a:gd name="connsiteY8" fmla="*/ 2860037 h 3862746"/>
              <a:gd name="connsiteX9" fmla="*/ 209436 w 1747589"/>
              <a:gd name="connsiteY9" fmla="*/ 2127632 h 3862746"/>
              <a:gd name="connsiteX10" fmla="*/ 306241 w 1747589"/>
              <a:gd name="connsiteY10" fmla="*/ 10147 h 3862746"/>
              <a:gd name="connsiteX11" fmla="*/ 1538153 w 1747589"/>
              <a:gd name="connsiteY11" fmla="*/ 1735113 h 3862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47589" h="3862746">
                <a:moveTo>
                  <a:pt x="1538153" y="1735113"/>
                </a:moveTo>
                <a:cubicBezTo>
                  <a:pt x="1851604" y="2796177"/>
                  <a:pt x="1808263" y="3744208"/>
                  <a:pt x="1441348" y="3852599"/>
                </a:cubicBezTo>
                <a:cubicBezTo>
                  <a:pt x="1257891" y="3906795"/>
                  <a:pt x="1028276" y="3740819"/>
                  <a:pt x="805343" y="3428661"/>
                </a:cubicBezTo>
                <a:lnTo>
                  <a:pt x="686553" y="3241347"/>
                </a:lnTo>
                <a:lnTo>
                  <a:pt x="677463" y="3248227"/>
                </a:lnTo>
                <a:cubicBezTo>
                  <a:pt x="602602" y="3320897"/>
                  <a:pt x="524001" y="3463809"/>
                  <a:pt x="439415" y="3719107"/>
                </a:cubicBezTo>
                <a:cubicBezTo>
                  <a:pt x="490087" y="3511891"/>
                  <a:pt x="527517" y="3328089"/>
                  <a:pt x="555430" y="3161116"/>
                </a:cubicBezTo>
                <a:lnTo>
                  <a:pt x="574198" y="3039201"/>
                </a:lnTo>
                <a:lnTo>
                  <a:pt x="482562" y="2860037"/>
                </a:lnTo>
                <a:cubicBezTo>
                  <a:pt x="381043" y="2640116"/>
                  <a:pt x="287799" y="2392898"/>
                  <a:pt x="209436" y="2127632"/>
                </a:cubicBezTo>
                <a:cubicBezTo>
                  <a:pt x="-104015" y="1066569"/>
                  <a:pt x="-60674" y="118538"/>
                  <a:pt x="306241" y="10147"/>
                </a:cubicBezTo>
                <a:cubicBezTo>
                  <a:pt x="673156" y="-98244"/>
                  <a:pt x="1224702" y="674050"/>
                  <a:pt x="1538153" y="1735113"/>
                </a:cubicBezTo>
                <a:close/>
              </a:path>
            </a:pathLst>
          </a:custGeom>
          <a:solidFill>
            <a:srgbClr val="B8D4D3"/>
          </a:solidFill>
          <a:ln w="38100" cap="flat" cmpd="sng" algn="ctr">
            <a:solidFill>
              <a:srgbClr val="81807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wrap="square" rtlCol="0" anchor="ctr">
            <a:noAutofit/>
          </a:bodyPr>
          <a:lstStyle/>
          <a:p>
            <a:pPr algn="ctr"/>
            <a:endParaRPr kumimoji="1" lang="ja-JP" altLang="en-US" dirty="0"/>
          </a:p>
        </p:txBody>
      </p:sp>
      <p:sp>
        <p:nvSpPr>
          <p:cNvPr id="7" name="テキスト ボックス 6">
            <a:extLst>
              <a:ext uri="{FF2B5EF4-FFF2-40B4-BE49-F238E27FC236}">
                <a16:creationId xmlns:a16="http://schemas.microsoft.com/office/drawing/2014/main" id="{6788E9C7-FF29-43AC-A562-7C590FE0DC39}"/>
              </a:ext>
            </a:extLst>
          </p:cNvPr>
          <p:cNvSpPr txBox="1"/>
          <p:nvPr/>
        </p:nvSpPr>
        <p:spPr>
          <a:xfrm>
            <a:off x="4894548" y="1849149"/>
            <a:ext cx="7434442" cy="584775"/>
          </a:xfrm>
          <a:prstGeom prst="rect">
            <a:avLst/>
          </a:prstGeom>
          <a:noFill/>
        </p:spPr>
        <p:txBody>
          <a:bodyPr wrap="square" rtlCol="0">
            <a:spAutoFit/>
          </a:bodyPr>
          <a:lstStyle/>
          <a:p>
            <a:r>
              <a:rPr lang="ja-JP" altLang="en-US" sz="3200" dirty="0"/>
              <a:t>個人の成長についてお話しします</a:t>
            </a:r>
            <a:endParaRPr kumimoji="1" lang="en-US" altLang="ja-JP" sz="3200" dirty="0"/>
          </a:p>
        </p:txBody>
      </p:sp>
    </p:spTree>
    <p:extLst>
      <p:ext uri="{BB962C8B-B14F-4D97-AF65-F5344CB8AC3E}">
        <p14:creationId xmlns:p14="http://schemas.microsoft.com/office/powerpoint/2010/main" val="17132676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四角形: 角を丸くする 4">
            <a:extLst>
              <a:ext uri="{FF2B5EF4-FFF2-40B4-BE49-F238E27FC236}">
                <a16:creationId xmlns:a16="http://schemas.microsoft.com/office/drawing/2014/main" id="{A20F7E31-B6B3-41AA-89EC-8D92E4E4025C}"/>
              </a:ext>
            </a:extLst>
          </p:cNvPr>
          <p:cNvSpPr/>
          <p:nvPr/>
        </p:nvSpPr>
        <p:spPr>
          <a:xfrm>
            <a:off x="428625" y="1130158"/>
            <a:ext cx="3277456" cy="1027415"/>
          </a:xfrm>
          <a:prstGeom prst="roundRect">
            <a:avLst/>
          </a:prstGeom>
          <a:solidFill>
            <a:srgbClr val="B8D4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C4E293E7-8925-4EAD-8B78-DF5C6456A942}"/>
              </a:ext>
            </a:extLst>
          </p:cNvPr>
          <p:cNvSpPr>
            <a:spLocks noGrp="1"/>
          </p:cNvSpPr>
          <p:nvPr>
            <p:ph type="title"/>
          </p:nvPr>
        </p:nvSpPr>
        <p:spPr/>
        <p:txBody>
          <a:bodyPr>
            <a:normAutofit/>
          </a:bodyPr>
          <a:lstStyle/>
          <a:p>
            <a:r>
              <a:rPr kumimoji="1" lang="ja-JP" altLang="en-US" sz="4400" b="1" dirty="0"/>
              <a:t>石堂里佳</a:t>
            </a:r>
          </a:p>
        </p:txBody>
      </p:sp>
      <p:sp>
        <p:nvSpPr>
          <p:cNvPr id="3" name="コンテンツ プレースホルダー 2">
            <a:extLst>
              <a:ext uri="{FF2B5EF4-FFF2-40B4-BE49-F238E27FC236}">
                <a16:creationId xmlns:a16="http://schemas.microsoft.com/office/drawing/2014/main" id="{B96EB204-BAEF-40FF-96EC-A72915E9E6B0}"/>
              </a:ext>
            </a:extLst>
          </p:cNvPr>
          <p:cNvSpPr>
            <a:spLocks noGrp="1"/>
          </p:cNvSpPr>
          <p:nvPr>
            <p:ph idx="1"/>
          </p:nvPr>
        </p:nvSpPr>
        <p:spPr>
          <a:xfrm>
            <a:off x="5183188" y="987425"/>
            <a:ext cx="6172200" cy="5444197"/>
          </a:xfrm>
        </p:spPr>
        <p:txBody>
          <a:bodyPr>
            <a:normAutofit fontScale="92500" lnSpcReduction="20000"/>
          </a:bodyPr>
          <a:lstStyle/>
          <a:p>
            <a:pPr marL="0" indent="0">
              <a:buNone/>
            </a:pPr>
            <a:r>
              <a:rPr lang="en-US" altLang="ja-JP" sz="2800" dirty="0"/>
              <a:t>【</a:t>
            </a:r>
            <a:r>
              <a:rPr kumimoji="1" lang="en-US" altLang="ja-JP" sz="2800" dirty="0"/>
              <a:t>5</a:t>
            </a:r>
            <a:r>
              <a:rPr kumimoji="1" lang="ja-JP" altLang="en-US" sz="2800" dirty="0"/>
              <a:t>月よりできるようになったこと</a:t>
            </a:r>
            <a:r>
              <a:rPr lang="en-US" altLang="ja-JP" sz="2800" dirty="0"/>
              <a:t>】</a:t>
            </a:r>
            <a:endParaRPr kumimoji="1" lang="en-US" altLang="ja-JP" sz="2800" dirty="0"/>
          </a:p>
          <a:p>
            <a:r>
              <a:rPr kumimoji="1" lang="en-US" altLang="ja-JP" sz="2800" dirty="0"/>
              <a:t>DAO</a:t>
            </a:r>
            <a:r>
              <a:rPr kumimoji="1" lang="ja-JP" altLang="en-US" sz="2800" dirty="0"/>
              <a:t>、</a:t>
            </a:r>
            <a:r>
              <a:rPr kumimoji="1" lang="en-US" altLang="ja-JP" sz="2800" dirty="0"/>
              <a:t>model</a:t>
            </a:r>
            <a:r>
              <a:rPr kumimoji="1" lang="ja-JP" altLang="en-US" sz="2800" dirty="0"/>
              <a:t>、</a:t>
            </a:r>
            <a:r>
              <a:rPr kumimoji="1" lang="en-US" altLang="ja-JP" sz="2800" dirty="0"/>
              <a:t>servlet</a:t>
            </a:r>
            <a:r>
              <a:rPr kumimoji="1" lang="ja-JP" altLang="en-US" sz="2800" dirty="0"/>
              <a:t>、</a:t>
            </a:r>
            <a:r>
              <a:rPr kumimoji="1" lang="en-US" altLang="ja-JP" sz="2800" dirty="0"/>
              <a:t>JSP</a:t>
            </a:r>
            <a:r>
              <a:rPr kumimoji="1" lang="ja-JP" altLang="en-US" sz="2800" dirty="0"/>
              <a:t>のつながりが理解できた。</a:t>
            </a:r>
          </a:p>
          <a:p>
            <a:r>
              <a:rPr kumimoji="1" lang="ja-JP" altLang="en-US" sz="2800" dirty="0"/>
              <a:t>いい意味で諦めが付くようになり、メンバーや講師を頼ることができた</a:t>
            </a:r>
            <a:endParaRPr kumimoji="1" lang="en-US" altLang="ja-JP" sz="2800" dirty="0"/>
          </a:p>
          <a:p>
            <a:endParaRPr kumimoji="1" lang="ja-JP" altLang="en-US" sz="2800" dirty="0"/>
          </a:p>
          <a:p>
            <a:pPr marL="0" indent="0">
              <a:buNone/>
            </a:pPr>
            <a:r>
              <a:rPr kumimoji="1" lang="en-US" altLang="ja-JP" sz="2800" dirty="0"/>
              <a:t>【</a:t>
            </a:r>
            <a:r>
              <a:rPr kumimoji="1" lang="ja-JP" altLang="en-US" sz="2800" dirty="0"/>
              <a:t>チーム開発で学んだこと</a:t>
            </a:r>
            <a:r>
              <a:rPr lang="en-US" altLang="ja-JP" sz="2800" dirty="0"/>
              <a:t>】</a:t>
            </a:r>
            <a:endParaRPr kumimoji="1" lang="en-US" altLang="ja-JP" sz="2800" dirty="0"/>
          </a:p>
          <a:p>
            <a:r>
              <a:rPr lang="ja-JP" altLang="en-US" sz="2800" dirty="0"/>
              <a:t> 質問形式ではなくても不明点を話しておくことの重要性</a:t>
            </a:r>
          </a:p>
          <a:p>
            <a:r>
              <a:rPr lang="ja-JP" altLang="en-US" sz="2800" dirty="0"/>
              <a:t>スケジュール通りに進めることの難しさ</a:t>
            </a:r>
            <a:endParaRPr lang="en-US" altLang="ja-JP" sz="2800" dirty="0"/>
          </a:p>
          <a:p>
            <a:endParaRPr lang="en-US" altLang="ja-JP" sz="2800" dirty="0"/>
          </a:p>
          <a:p>
            <a:pPr marL="0" indent="0">
              <a:buNone/>
            </a:pPr>
            <a:r>
              <a:rPr lang="en-US" altLang="ja-JP" sz="2800" dirty="0"/>
              <a:t>【</a:t>
            </a:r>
            <a:r>
              <a:rPr kumimoji="1" lang="ja-JP" altLang="en-US" sz="2800" dirty="0"/>
              <a:t>大変だったこと</a:t>
            </a:r>
            <a:r>
              <a:rPr lang="en-US" altLang="ja-JP" sz="2800" dirty="0"/>
              <a:t>】</a:t>
            </a:r>
          </a:p>
          <a:p>
            <a:r>
              <a:rPr kumimoji="1" lang="ja-JP" altLang="en-US" sz="2800" dirty="0"/>
              <a:t>アプリとして実現可能かを考え、設計を行うこと。</a:t>
            </a:r>
          </a:p>
          <a:p>
            <a:pPr marL="0" indent="0">
              <a:buNone/>
            </a:pPr>
            <a:endParaRPr kumimoji="1" lang="en-US" altLang="ja-JP" sz="2800" dirty="0"/>
          </a:p>
          <a:p>
            <a:endParaRPr kumimoji="1" lang="ja-JP" altLang="en-US" sz="2800" dirty="0"/>
          </a:p>
          <a:p>
            <a:endParaRPr kumimoji="1" lang="ja-JP" altLang="en-US" sz="2800" dirty="0"/>
          </a:p>
        </p:txBody>
      </p:sp>
      <p:sp>
        <p:nvSpPr>
          <p:cNvPr id="4" name="テキスト プレースホルダー 3">
            <a:extLst>
              <a:ext uri="{FF2B5EF4-FFF2-40B4-BE49-F238E27FC236}">
                <a16:creationId xmlns:a16="http://schemas.microsoft.com/office/drawing/2014/main" id="{86A45445-7D14-47F4-AB42-39C495910C9D}"/>
              </a:ext>
            </a:extLst>
          </p:cNvPr>
          <p:cNvSpPr>
            <a:spLocks noGrp="1"/>
          </p:cNvSpPr>
          <p:nvPr>
            <p:ph type="body" sz="half" idx="2"/>
          </p:nvPr>
        </p:nvSpPr>
        <p:spPr/>
        <p:txBody>
          <a:bodyPr/>
          <a:lstStyle/>
          <a:p>
            <a:endParaRPr kumimoji="1" lang="en-US" altLang="ja-JP" sz="2000" dirty="0"/>
          </a:p>
          <a:p>
            <a:r>
              <a:rPr kumimoji="1" lang="en-US" altLang="ja-JP" sz="2000" dirty="0"/>
              <a:t>【</a:t>
            </a:r>
            <a:r>
              <a:rPr kumimoji="1" lang="ja-JP" altLang="en-US" sz="2000" dirty="0"/>
              <a:t>担当箇所</a:t>
            </a:r>
            <a:r>
              <a:rPr kumimoji="1" lang="en-US" altLang="ja-JP" sz="2000" dirty="0"/>
              <a:t>】</a:t>
            </a:r>
          </a:p>
          <a:p>
            <a:r>
              <a:rPr lang="ja-JP" altLang="en-US" sz="2400" b="0" i="0" dirty="0">
                <a:solidFill>
                  <a:srgbClr val="1D1C1D"/>
                </a:solidFill>
                <a:effectLst/>
                <a:latin typeface="NotoSansJP"/>
              </a:rPr>
              <a:t>服登録</a:t>
            </a:r>
            <a:endParaRPr lang="en-US" altLang="ja-JP" sz="2400" b="0" i="0" dirty="0">
              <a:solidFill>
                <a:srgbClr val="1D1C1D"/>
              </a:solidFill>
              <a:effectLst/>
              <a:latin typeface="NotoSansJP"/>
            </a:endParaRPr>
          </a:p>
          <a:p>
            <a:r>
              <a:rPr lang="ja-JP" altLang="en-US" sz="2400" b="0" i="0" dirty="0">
                <a:solidFill>
                  <a:srgbClr val="1D1C1D"/>
                </a:solidFill>
                <a:effectLst/>
                <a:latin typeface="NotoSansJP"/>
              </a:rPr>
              <a:t>ユーザー登録</a:t>
            </a:r>
            <a:endParaRPr kumimoji="1" lang="ja-JP" altLang="en-US" sz="2000" dirty="0"/>
          </a:p>
        </p:txBody>
      </p:sp>
    </p:spTree>
    <p:extLst>
      <p:ext uri="{BB962C8B-B14F-4D97-AF65-F5344CB8AC3E}">
        <p14:creationId xmlns:p14="http://schemas.microsoft.com/office/powerpoint/2010/main" val="35071514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四角形: 角を丸くする 4">
            <a:extLst>
              <a:ext uri="{FF2B5EF4-FFF2-40B4-BE49-F238E27FC236}">
                <a16:creationId xmlns:a16="http://schemas.microsoft.com/office/drawing/2014/main" id="{FC666E86-7DCC-4528-9C3E-93EED536B098}"/>
              </a:ext>
            </a:extLst>
          </p:cNvPr>
          <p:cNvSpPr/>
          <p:nvPr/>
        </p:nvSpPr>
        <p:spPr>
          <a:xfrm>
            <a:off x="428625" y="1130158"/>
            <a:ext cx="3277456" cy="1027415"/>
          </a:xfrm>
          <a:prstGeom prst="roundRect">
            <a:avLst/>
          </a:prstGeom>
          <a:solidFill>
            <a:srgbClr val="B8D4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プレースホルダー 3">
            <a:extLst>
              <a:ext uri="{FF2B5EF4-FFF2-40B4-BE49-F238E27FC236}">
                <a16:creationId xmlns:a16="http://schemas.microsoft.com/office/drawing/2014/main" id="{86A45445-7D14-47F4-AB42-39C495910C9D}"/>
              </a:ext>
            </a:extLst>
          </p:cNvPr>
          <p:cNvSpPr>
            <a:spLocks noGrp="1"/>
          </p:cNvSpPr>
          <p:nvPr>
            <p:ph type="body" sz="half" idx="2"/>
          </p:nvPr>
        </p:nvSpPr>
        <p:spPr/>
        <p:txBody>
          <a:bodyPr/>
          <a:lstStyle/>
          <a:p>
            <a:endParaRPr kumimoji="1" lang="en-US" altLang="ja-JP" sz="2400" dirty="0"/>
          </a:p>
          <a:p>
            <a:r>
              <a:rPr kumimoji="1" lang="en-US" altLang="ja-JP" sz="2400" dirty="0"/>
              <a:t>【</a:t>
            </a:r>
            <a:r>
              <a:rPr kumimoji="1" lang="ja-JP" altLang="en-US" sz="2400" dirty="0"/>
              <a:t>担当箇所</a:t>
            </a:r>
            <a:r>
              <a:rPr kumimoji="1" lang="en-US" altLang="ja-JP" sz="2400" dirty="0"/>
              <a:t>】</a:t>
            </a:r>
          </a:p>
          <a:p>
            <a:r>
              <a:rPr kumimoji="1" lang="ja-JP" altLang="en-US" sz="2400" dirty="0"/>
              <a:t>データベース</a:t>
            </a:r>
            <a:endParaRPr kumimoji="1" lang="en-US" altLang="ja-JP" sz="2400" dirty="0"/>
          </a:p>
          <a:p>
            <a:endParaRPr kumimoji="1" lang="ja-JP" altLang="en-US" dirty="0"/>
          </a:p>
        </p:txBody>
      </p:sp>
      <p:sp>
        <p:nvSpPr>
          <p:cNvPr id="6" name="タイトル 5">
            <a:extLst>
              <a:ext uri="{FF2B5EF4-FFF2-40B4-BE49-F238E27FC236}">
                <a16:creationId xmlns:a16="http://schemas.microsoft.com/office/drawing/2014/main" id="{AC8C9044-E2D5-4505-9DEB-B82BA72FAC77}"/>
              </a:ext>
            </a:extLst>
          </p:cNvPr>
          <p:cNvSpPr>
            <a:spLocks noGrp="1"/>
          </p:cNvSpPr>
          <p:nvPr>
            <p:ph type="title"/>
          </p:nvPr>
        </p:nvSpPr>
        <p:spPr/>
        <p:txBody>
          <a:bodyPr>
            <a:normAutofit/>
          </a:bodyPr>
          <a:lstStyle/>
          <a:p>
            <a:r>
              <a:rPr kumimoji="1" lang="ja-JP" altLang="en-US" sz="4400" b="1" dirty="0"/>
              <a:t>笹原子龍</a:t>
            </a:r>
          </a:p>
        </p:txBody>
      </p:sp>
      <p:sp>
        <p:nvSpPr>
          <p:cNvPr id="8" name="コンテンツ プレースホルダー 7">
            <a:extLst>
              <a:ext uri="{FF2B5EF4-FFF2-40B4-BE49-F238E27FC236}">
                <a16:creationId xmlns:a16="http://schemas.microsoft.com/office/drawing/2014/main" id="{D3401F4B-DB26-4200-81E6-7E3715CD0D43}"/>
              </a:ext>
            </a:extLst>
          </p:cNvPr>
          <p:cNvSpPr>
            <a:spLocks noGrp="1"/>
          </p:cNvSpPr>
          <p:nvPr>
            <p:ph idx="1"/>
          </p:nvPr>
        </p:nvSpPr>
        <p:spPr>
          <a:xfrm>
            <a:off x="5183188" y="987425"/>
            <a:ext cx="6172200" cy="5546939"/>
          </a:xfrm>
        </p:spPr>
        <p:txBody>
          <a:bodyPr>
            <a:normAutofit fontScale="77500" lnSpcReduction="20000"/>
          </a:bodyPr>
          <a:lstStyle/>
          <a:p>
            <a:pPr marL="0" indent="0">
              <a:buNone/>
            </a:pPr>
            <a:r>
              <a:rPr lang="en-US" altLang="ja-JP" dirty="0"/>
              <a:t>【</a:t>
            </a:r>
            <a:r>
              <a:rPr kumimoji="1" lang="en-US" altLang="ja-JP" dirty="0"/>
              <a:t>5</a:t>
            </a:r>
            <a:r>
              <a:rPr kumimoji="1" lang="ja-JP" altLang="en-US" dirty="0"/>
              <a:t>月よりできるようになったこと</a:t>
            </a:r>
            <a:r>
              <a:rPr lang="en-US" altLang="ja-JP" dirty="0"/>
              <a:t>】</a:t>
            </a:r>
            <a:endParaRPr kumimoji="1" lang="en-US" altLang="ja-JP" dirty="0"/>
          </a:p>
          <a:p>
            <a:r>
              <a:rPr kumimoji="1" lang="ja-JP" altLang="en-US" dirty="0"/>
              <a:t>サーバーサイド</a:t>
            </a:r>
            <a:r>
              <a:rPr kumimoji="1" lang="en-US" altLang="ja-JP" dirty="0"/>
              <a:t>Java</a:t>
            </a:r>
            <a:r>
              <a:rPr kumimoji="1" lang="ja-JP" altLang="en-US" dirty="0"/>
              <a:t>の取り扱い</a:t>
            </a:r>
            <a:endParaRPr kumimoji="1" lang="en-US" altLang="ja-JP" dirty="0"/>
          </a:p>
          <a:p>
            <a:r>
              <a:rPr kumimoji="1" lang="ja-JP" altLang="en-US" dirty="0"/>
              <a:t>プログラムに関して人に教えるということ</a:t>
            </a:r>
            <a:endParaRPr kumimoji="1" lang="en-US" altLang="ja-JP" dirty="0"/>
          </a:p>
          <a:p>
            <a:r>
              <a:rPr kumimoji="1" lang="ja-JP" altLang="en-US" dirty="0"/>
              <a:t>作業を進めていくときに人に頼ること</a:t>
            </a:r>
            <a:endParaRPr kumimoji="1" lang="en-US" altLang="ja-JP" dirty="0"/>
          </a:p>
          <a:p>
            <a:endParaRPr kumimoji="1" lang="ja-JP" altLang="en-US" dirty="0"/>
          </a:p>
          <a:p>
            <a:r>
              <a:rPr kumimoji="1" lang="en-US" altLang="ja-JP" dirty="0"/>
              <a:t>【</a:t>
            </a:r>
            <a:r>
              <a:rPr kumimoji="1" lang="ja-JP" altLang="en-US" dirty="0"/>
              <a:t>チーム開発で学んだこと</a:t>
            </a:r>
            <a:r>
              <a:rPr lang="en-US" altLang="ja-JP" dirty="0"/>
              <a:t>】</a:t>
            </a:r>
            <a:endParaRPr kumimoji="1" lang="en-US" altLang="ja-JP" dirty="0"/>
          </a:p>
          <a:p>
            <a:r>
              <a:rPr kumimoji="1" lang="ja-JP" altLang="en-US" dirty="0"/>
              <a:t>他人に作業を分配すること</a:t>
            </a:r>
            <a:endParaRPr kumimoji="1" lang="en-US" altLang="ja-JP" dirty="0"/>
          </a:p>
          <a:p>
            <a:r>
              <a:rPr kumimoji="1" lang="ja-JP" altLang="en-US" dirty="0"/>
              <a:t>分配できる環境を作ることの大切さ</a:t>
            </a:r>
          </a:p>
          <a:p>
            <a:r>
              <a:rPr kumimoji="1" lang="ja-JP" altLang="en-US" dirty="0"/>
              <a:t>手が止まった時や問題が起きた時にどうするのか指針を決めておくことの大切さ</a:t>
            </a:r>
            <a:endParaRPr kumimoji="1" lang="en-US" altLang="ja-JP" dirty="0"/>
          </a:p>
          <a:p>
            <a:endParaRPr kumimoji="1" lang="ja-JP" altLang="en-US" dirty="0"/>
          </a:p>
          <a:p>
            <a:pPr marL="0" indent="0">
              <a:buNone/>
            </a:pPr>
            <a:r>
              <a:rPr lang="en-US" altLang="ja-JP" dirty="0"/>
              <a:t>【</a:t>
            </a:r>
            <a:r>
              <a:rPr kumimoji="1" lang="ja-JP" altLang="en-US" dirty="0"/>
              <a:t>大変だったこと</a:t>
            </a:r>
            <a:r>
              <a:rPr lang="en-US" altLang="ja-JP" dirty="0"/>
              <a:t>】</a:t>
            </a:r>
            <a:endParaRPr kumimoji="1" lang="en-US" altLang="ja-JP" dirty="0"/>
          </a:p>
          <a:p>
            <a:r>
              <a:rPr kumimoji="1" lang="ja-JP" altLang="en-US" dirty="0"/>
              <a:t>ゴールのわからない会議が長時間続いていくこと</a:t>
            </a:r>
          </a:p>
          <a:p>
            <a:endParaRPr kumimoji="1" lang="ja-JP" altLang="en-US" dirty="0"/>
          </a:p>
        </p:txBody>
      </p:sp>
    </p:spTree>
    <p:extLst>
      <p:ext uri="{BB962C8B-B14F-4D97-AF65-F5344CB8AC3E}">
        <p14:creationId xmlns:p14="http://schemas.microsoft.com/office/powerpoint/2010/main" val="16313817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四角形: 角を丸くする 4">
            <a:extLst>
              <a:ext uri="{FF2B5EF4-FFF2-40B4-BE49-F238E27FC236}">
                <a16:creationId xmlns:a16="http://schemas.microsoft.com/office/drawing/2014/main" id="{889C5032-33A9-4407-982A-FFB4D9BAC7B2}"/>
              </a:ext>
            </a:extLst>
          </p:cNvPr>
          <p:cNvSpPr/>
          <p:nvPr/>
        </p:nvSpPr>
        <p:spPr>
          <a:xfrm>
            <a:off x="428625" y="1130158"/>
            <a:ext cx="3277456" cy="1027415"/>
          </a:xfrm>
          <a:prstGeom prst="roundRect">
            <a:avLst/>
          </a:prstGeom>
          <a:solidFill>
            <a:srgbClr val="B8D4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C4E293E7-8925-4EAD-8B78-DF5C6456A942}"/>
              </a:ext>
            </a:extLst>
          </p:cNvPr>
          <p:cNvSpPr>
            <a:spLocks noGrp="1"/>
          </p:cNvSpPr>
          <p:nvPr>
            <p:ph type="title"/>
          </p:nvPr>
        </p:nvSpPr>
        <p:spPr/>
        <p:txBody>
          <a:bodyPr>
            <a:normAutofit/>
          </a:bodyPr>
          <a:lstStyle/>
          <a:p>
            <a:r>
              <a:rPr kumimoji="1" lang="ja-JP" altLang="en-US" sz="4400" b="1" dirty="0"/>
              <a:t>高井咲楽</a:t>
            </a:r>
          </a:p>
        </p:txBody>
      </p:sp>
      <p:sp>
        <p:nvSpPr>
          <p:cNvPr id="3" name="コンテンツ プレースホルダー 2">
            <a:extLst>
              <a:ext uri="{FF2B5EF4-FFF2-40B4-BE49-F238E27FC236}">
                <a16:creationId xmlns:a16="http://schemas.microsoft.com/office/drawing/2014/main" id="{B96EB204-BAEF-40FF-96EC-A72915E9E6B0}"/>
              </a:ext>
            </a:extLst>
          </p:cNvPr>
          <p:cNvSpPr>
            <a:spLocks noGrp="1"/>
          </p:cNvSpPr>
          <p:nvPr>
            <p:ph idx="1"/>
          </p:nvPr>
        </p:nvSpPr>
        <p:spPr>
          <a:xfrm>
            <a:off x="5183188" y="987425"/>
            <a:ext cx="6172200" cy="5444197"/>
          </a:xfrm>
        </p:spPr>
        <p:txBody>
          <a:bodyPr>
            <a:normAutofit fontScale="92500" lnSpcReduction="10000"/>
          </a:bodyPr>
          <a:lstStyle/>
          <a:p>
            <a:pPr marL="0" indent="0">
              <a:buNone/>
            </a:pPr>
            <a:r>
              <a:rPr lang="en-US" altLang="ja-JP" sz="2800" dirty="0"/>
              <a:t>【</a:t>
            </a:r>
            <a:r>
              <a:rPr kumimoji="1" lang="en-US" altLang="ja-JP" sz="2800" dirty="0"/>
              <a:t>5</a:t>
            </a:r>
            <a:r>
              <a:rPr kumimoji="1" lang="ja-JP" altLang="en-US" sz="2800" dirty="0"/>
              <a:t>月よりできるようになったこと</a:t>
            </a:r>
            <a:r>
              <a:rPr lang="en-US" altLang="ja-JP" sz="2800" dirty="0"/>
              <a:t>】</a:t>
            </a:r>
            <a:endParaRPr kumimoji="1" lang="en-US" altLang="ja-JP" sz="2800" dirty="0"/>
          </a:p>
          <a:p>
            <a:r>
              <a:rPr kumimoji="1" lang="ja-JP" altLang="en-US" sz="2800" dirty="0"/>
              <a:t>サーバーサイドの理解を深めることができた</a:t>
            </a:r>
            <a:endParaRPr kumimoji="1" lang="en-US" altLang="ja-JP" sz="2800" dirty="0"/>
          </a:p>
          <a:p>
            <a:pPr marL="0" indent="0">
              <a:buNone/>
            </a:pPr>
            <a:endParaRPr kumimoji="1" lang="ja-JP" altLang="en-US" sz="2800" dirty="0"/>
          </a:p>
          <a:p>
            <a:pPr marL="0" indent="0">
              <a:buNone/>
            </a:pPr>
            <a:r>
              <a:rPr kumimoji="1" lang="en-US" altLang="ja-JP" sz="2800" dirty="0"/>
              <a:t>【</a:t>
            </a:r>
            <a:r>
              <a:rPr kumimoji="1" lang="ja-JP" altLang="en-US" sz="2800" dirty="0"/>
              <a:t>チーム開発で学んだこと</a:t>
            </a:r>
            <a:r>
              <a:rPr lang="en-US" altLang="ja-JP" sz="2800" dirty="0"/>
              <a:t>】</a:t>
            </a:r>
            <a:endParaRPr kumimoji="1" lang="en-US" altLang="ja-JP" sz="2800" dirty="0"/>
          </a:p>
          <a:p>
            <a:r>
              <a:rPr kumimoji="1" lang="ja-JP" altLang="en-US" sz="2800" dirty="0"/>
              <a:t>認識統一を図ることの大切さを学んだ</a:t>
            </a:r>
            <a:endParaRPr kumimoji="1" lang="en-US" altLang="ja-JP" sz="2800" dirty="0"/>
          </a:p>
          <a:p>
            <a:r>
              <a:rPr kumimoji="1" lang="ja-JP" altLang="en-US" sz="2800" dirty="0"/>
              <a:t>チームで開発をする難しさと楽しさを知ることができた</a:t>
            </a:r>
            <a:endParaRPr kumimoji="1" lang="en-US" altLang="ja-JP" sz="2800" dirty="0"/>
          </a:p>
          <a:p>
            <a:endParaRPr lang="en-US" altLang="ja-JP" sz="2800" dirty="0"/>
          </a:p>
          <a:p>
            <a:pPr marL="0" indent="0">
              <a:buNone/>
            </a:pPr>
            <a:r>
              <a:rPr lang="en-US" altLang="ja-JP" sz="2800" dirty="0"/>
              <a:t>【</a:t>
            </a:r>
            <a:r>
              <a:rPr kumimoji="1" lang="ja-JP" altLang="en-US" sz="2800" dirty="0"/>
              <a:t>大変だったこと</a:t>
            </a:r>
            <a:r>
              <a:rPr lang="en-US" altLang="ja-JP" sz="2800" dirty="0"/>
              <a:t>】</a:t>
            </a:r>
          </a:p>
          <a:p>
            <a:r>
              <a:rPr kumimoji="1" lang="ja-JP" altLang="en-US" sz="2800" dirty="0"/>
              <a:t>チームで認識を合わせること</a:t>
            </a:r>
            <a:endParaRPr kumimoji="1" lang="en-US" altLang="ja-JP" sz="2800" dirty="0"/>
          </a:p>
          <a:p>
            <a:r>
              <a:rPr kumimoji="1" lang="ja-JP" altLang="en-US" sz="2800"/>
              <a:t>期限内にタスクを終わらせること</a:t>
            </a:r>
            <a:endParaRPr kumimoji="1" lang="en-US" altLang="ja-JP" sz="2800" dirty="0"/>
          </a:p>
          <a:p>
            <a:endParaRPr kumimoji="1" lang="ja-JP" altLang="en-US" sz="2800" dirty="0"/>
          </a:p>
          <a:p>
            <a:pPr marL="0" indent="0">
              <a:buNone/>
            </a:pPr>
            <a:endParaRPr kumimoji="1" lang="en-US" altLang="ja-JP" sz="2800" dirty="0"/>
          </a:p>
          <a:p>
            <a:endParaRPr kumimoji="1" lang="ja-JP" altLang="en-US" sz="2800" dirty="0"/>
          </a:p>
          <a:p>
            <a:endParaRPr kumimoji="1" lang="ja-JP" altLang="en-US" sz="2800" dirty="0"/>
          </a:p>
        </p:txBody>
      </p:sp>
      <p:sp>
        <p:nvSpPr>
          <p:cNvPr id="4" name="テキスト プレースホルダー 3">
            <a:extLst>
              <a:ext uri="{FF2B5EF4-FFF2-40B4-BE49-F238E27FC236}">
                <a16:creationId xmlns:a16="http://schemas.microsoft.com/office/drawing/2014/main" id="{86A45445-7D14-47F4-AB42-39C495910C9D}"/>
              </a:ext>
            </a:extLst>
          </p:cNvPr>
          <p:cNvSpPr>
            <a:spLocks noGrp="1"/>
          </p:cNvSpPr>
          <p:nvPr>
            <p:ph type="body" sz="half" idx="2"/>
          </p:nvPr>
        </p:nvSpPr>
        <p:spPr/>
        <p:txBody>
          <a:bodyPr/>
          <a:lstStyle/>
          <a:p>
            <a:endParaRPr kumimoji="1" lang="en-US" altLang="ja-JP" sz="2000" dirty="0"/>
          </a:p>
          <a:p>
            <a:r>
              <a:rPr kumimoji="1" lang="en-US" altLang="ja-JP" sz="2000" dirty="0"/>
              <a:t>【</a:t>
            </a:r>
            <a:r>
              <a:rPr kumimoji="1" lang="ja-JP" altLang="en-US" sz="2000" dirty="0"/>
              <a:t>担当箇所</a:t>
            </a:r>
            <a:r>
              <a:rPr kumimoji="1" lang="en-US" altLang="ja-JP" sz="2000" dirty="0"/>
              <a:t>】</a:t>
            </a:r>
          </a:p>
          <a:p>
            <a:r>
              <a:rPr lang="ja-JP" altLang="en-US" sz="2000" dirty="0"/>
              <a:t>コーディネート登録</a:t>
            </a:r>
            <a:endParaRPr lang="en-US" altLang="ja-JP" sz="2000" dirty="0"/>
          </a:p>
          <a:p>
            <a:r>
              <a:rPr lang="ja-JP" altLang="en-US" sz="2000" dirty="0"/>
              <a:t>プロフィール登録</a:t>
            </a:r>
            <a:endParaRPr lang="en-US" altLang="ja-JP" sz="2000" dirty="0"/>
          </a:p>
          <a:p>
            <a:endParaRPr kumimoji="1" lang="ja-JP" altLang="en-US" dirty="0"/>
          </a:p>
        </p:txBody>
      </p:sp>
    </p:spTree>
    <p:extLst>
      <p:ext uri="{BB962C8B-B14F-4D97-AF65-F5344CB8AC3E}">
        <p14:creationId xmlns:p14="http://schemas.microsoft.com/office/powerpoint/2010/main" val="38730388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四角形: 角を丸くする 4">
            <a:extLst>
              <a:ext uri="{FF2B5EF4-FFF2-40B4-BE49-F238E27FC236}">
                <a16:creationId xmlns:a16="http://schemas.microsoft.com/office/drawing/2014/main" id="{38A1F344-D90F-4AB3-BBF4-ED647EC0FE7D}"/>
              </a:ext>
            </a:extLst>
          </p:cNvPr>
          <p:cNvSpPr/>
          <p:nvPr/>
        </p:nvSpPr>
        <p:spPr>
          <a:xfrm>
            <a:off x="428625" y="1130158"/>
            <a:ext cx="3277456" cy="1027415"/>
          </a:xfrm>
          <a:prstGeom prst="roundRect">
            <a:avLst/>
          </a:prstGeom>
          <a:solidFill>
            <a:srgbClr val="B8D4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C4E293E7-8925-4EAD-8B78-DF5C6456A942}"/>
              </a:ext>
            </a:extLst>
          </p:cNvPr>
          <p:cNvSpPr>
            <a:spLocks noGrp="1"/>
          </p:cNvSpPr>
          <p:nvPr>
            <p:ph type="title"/>
          </p:nvPr>
        </p:nvSpPr>
        <p:spPr/>
        <p:txBody>
          <a:bodyPr>
            <a:normAutofit/>
          </a:bodyPr>
          <a:lstStyle/>
          <a:p>
            <a:r>
              <a:rPr kumimoji="1" lang="ja-JP" altLang="en-US" sz="4400" b="1" dirty="0"/>
              <a:t>藤澤玲奈</a:t>
            </a:r>
          </a:p>
        </p:txBody>
      </p:sp>
      <p:sp>
        <p:nvSpPr>
          <p:cNvPr id="3" name="コンテンツ プレースホルダー 2">
            <a:extLst>
              <a:ext uri="{FF2B5EF4-FFF2-40B4-BE49-F238E27FC236}">
                <a16:creationId xmlns:a16="http://schemas.microsoft.com/office/drawing/2014/main" id="{B96EB204-BAEF-40FF-96EC-A72915E9E6B0}"/>
              </a:ext>
            </a:extLst>
          </p:cNvPr>
          <p:cNvSpPr>
            <a:spLocks noGrp="1"/>
          </p:cNvSpPr>
          <p:nvPr>
            <p:ph idx="1"/>
          </p:nvPr>
        </p:nvSpPr>
        <p:spPr>
          <a:xfrm>
            <a:off x="5183188" y="987425"/>
            <a:ext cx="6172200" cy="5444197"/>
          </a:xfrm>
        </p:spPr>
        <p:txBody>
          <a:bodyPr>
            <a:normAutofit fontScale="92500" lnSpcReduction="20000"/>
          </a:bodyPr>
          <a:lstStyle/>
          <a:p>
            <a:pPr marL="0" indent="0">
              <a:buNone/>
            </a:pPr>
            <a:r>
              <a:rPr lang="en-US" altLang="ja-JP" sz="2800" dirty="0"/>
              <a:t>【</a:t>
            </a:r>
            <a:r>
              <a:rPr kumimoji="1" lang="en-US" altLang="ja-JP" sz="2800" dirty="0"/>
              <a:t>5</a:t>
            </a:r>
            <a:r>
              <a:rPr kumimoji="1" lang="ja-JP" altLang="en-US" sz="2800" dirty="0"/>
              <a:t>月よりできるようになったこと</a:t>
            </a:r>
            <a:r>
              <a:rPr lang="en-US" altLang="ja-JP" sz="2800" dirty="0"/>
              <a:t>】</a:t>
            </a:r>
            <a:endParaRPr kumimoji="1" lang="en-US" altLang="ja-JP" sz="2800" dirty="0"/>
          </a:p>
          <a:p>
            <a:r>
              <a:rPr kumimoji="1" lang="ja-JP" altLang="en-US" sz="2800" dirty="0"/>
              <a:t>少し考えても分からないときに質問をすること</a:t>
            </a:r>
            <a:endParaRPr kumimoji="1" lang="en-US" altLang="ja-JP" sz="2800" dirty="0"/>
          </a:p>
          <a:p>
            <a:r>
              <a:rPr kumimoji="1" lang="en-US" altLang="ja-JP" sz="2800" dirty="0"/>
              <a:t>DAO</a:t>
            </a:r>
            <a:r>
              <a:rPr kumimoji="1" lang="ja-JP" altLang="en-US" sz="2800" dirty="0"/>
              <a:t>、</a:t>
            </a:r>
            <a:r>
              <a:rPr kumimoji="1" lang="en-US" altLang="ja-JP" sz="2800" dirty="0"/>
              <a:t>servlet</a:t>
            </a:r>
            <a:r>
              <a:rPr kumimoji="1" lang="ja-JP" altLang="en-US" sz="2800" dirty="0"/>
              <a:t>、</a:t>
            </a:r>
            <a:r>
              <a:rPr kumimoji="1" lang="en-US" altLang="ja-JP" sz="2800" dirty="0" err="1"/>
              <a:t>jsp</a:t>
            </a:r>
            <a:r>
              <a:rPr kumimoji="1" lang="ja-JP" altLang="en-US" sz="2800" dirty="0"/>
              <a:t>の紐づけ</a:t>
            </a:r>
            <a:endParaRPr kumimoji="1" lang="en-US" altLang="ja-JP" sz="2800" dirty="0"/>
          </a:p>
          <a:p>
            <a:endParaRPr kumimoji="1" lang="ja-JP" altLang="en-US" sz="2800" dirty="0"/>
          </a:p>
          <a:p>
            <a:pPr marL="0" indent="0">
              <a:buNone/>
            </a:pPr>
            <a:r>
              <a:rPr kumimoji="1" lang="en-US" altLang="ja-JP" sz="2800" dirty="0"/>
              <a:t>【</a:t>
            </a:r>
            <a:r>
              <a:rPr kumimoji="1" lang="ja-JP" altLang="en-US" sz="2800" dirty="0"/>
              <a:t>チーム開発で学んだこと</a:t>
            </a:r>
            <a:r>
              <a:rPr lang="en-US" altLang="ja-JP" sz="2800" dirty="0"/>
              <a:t>】</a:t>
            </a:r>
            <a:endParaRPr kumimoji="1" lang="en-US" altLang="ja-JP" sz="2800" dirty="0"/>
          </a:p>
          <a:p>
            <a:r>
              <a:rPr lang="ja-JP" altLang="en-US" sz="2800" dirty="0"/>
              <a:t> コミュニケーションの大切さ</a:t>
            </a:r>
            <a:endParaRPr lang="en-US" altLang="ja-JP" sz="2800" dirty="0"/>
          </a:p>
          <a:p>
            <a:r>
              <a:rPr lang="ja-JP" altLang="en-US" sz="2800" dirty="0"/>
              <a:t>個人で作っていたものを合わせて</a:t>
            </a:r>
            <a:r>
              <a:rPr lang="en-US" altLang="ja-JP" sz="2800" dirty="0"/>
              <a:t>1</a:t>
            </a:r>
            <a:r>
              <a:rPr lang="ja-JP" altLang="en-US" sz="2800" dirty="0"/>
              <a:t>つにしていくことの難しさ</a:t>
            </a:r>
            <a:endParaRPr lang="en-US" altLang="ja-JP" sz="2800" dirty="0"/>
          </a:p>
          <a:p>
            <a:endParaRPr lang="en-US" altLang="ja-JP" sz="2800" dirty="0"/>
          </a:p>
          <a:p>
            <a:pPr marL="0" indent="0">
              <a:buNone/>
            </a:pPr>
            <a:r>
              <a:rPr lang="en-US" altLang="ja-JP" sz="2800" dirty="0"/>
              <a:t>【</a:t>
            </a:r>
            <a:r>
              <a:rPr kumimoji="1" lang="ja-JP" altLang="en-US" sz="2800" dirty="0"/>
              <a:t>大変だったこと</a:t>
            </a:r>
            <a:r>
              <a:rPr lang="en-US" altLang="ja-JP" sz="2800" dirty="0"/>
              <a:t>】</a:t>
            </a:r>
          </a:p>
          <a:p>
            <a:r>
              <a:rPr kumimoji="1" lang="ja-JP" altLang="en-US" sz="2800" dirty="0"/>
              <a:t>認識統一すること</a:t>
            </a:r>
            <a:endParaRPr kumimoji="1" lang="en-US" altLang="ja-JP" sz="2800" dirty="0"/>
          </a:p>
          <a:p>
            <a:r>
              <a:rPr kumimoji="1" lang="ja-JP" altLang="en-US" sz="2800" dirty="0"/>
              <a:t>限られた期限内で作成すること</a:t>
            </a:r>
            <a:endParaRPr kumimoji="1" lang="en-US" altLang="ja-JP" sz="2800" dirty="0"/>
          </a:p>
          <a:p>
            <a:endParaRPr kumimoji="1" lang="ja-JP" altLang="en-US" sz="2800" dirty="0"/>
          </a:p>
          <a:p>
            <a:pPr marL="0" indent="0">
              <a:buNone/>
            </a:pPr>
            <a:endParaRPr kumimoji="1" lang="en-US" altLang="ja-JP" sz="2800" dirty="0"/>
          </a:p>
          <a:p>
            <a:endParaRPr kumimoji="1" lang="ja-JP" altLang="en-US" sz="2800" dirty="0"/>
          </a:p>
          <a:p>
            <a:endParaRPr kumimoji="1" lang="ja-JP" altLang="en-US" sz="2800" dirty="0"/>
          </a:p>
        </p:txBody>
      </p:sp>
      <p:sp>
        <p:nvSpPr>
          <p:cNvPr id="4" name="テキスト プレースホルダー 3">
            <a:extLst>
              <a:ext uri="{FF2B5EF4-FFF2-40B4-BE49-F238E27FC236}">
                <a16:creationId xmlns:a16="http://schemas.microsoft.com/office/drawing/2014/main" id="{86A45445-7D14-47F4-AB42-39C495910C9D}"/>
              </a:ext>
            </a:extLst>
          </p:cNvPr>
          <p:cNvSpPr>
            <a:spLocks noGrp="1"/>
          </p:cNvSpPr>
          <p:nvPr>
            <p:ph type="body" sz="half" idx="2"/>
          </p:nvPr>
        </p:nvSpPr>
        <p:spPr/>
        <p:txBody>
          <a:bodyPr/>
          <a:lstStyle/>
          <a:p>
            <a:endParaRPr kumimoji="1" lang="en-US" altLang="ja-JP" sz="2000" dirty="0"/>
          </a:p>
          <a:p>
            <a:r>
              <a:rPr kumimoji="1" lang="en-US" altLang="ja-JP" sz="2000" dirty="0"/>
              <a:t>【</a:t>
            </a:r>
            <a:r>
              <a:rPr kumimoji="1" lang="ja-JP" altLang="en-US" sz="2000" dirty="0"/>
              <a:t>担当箇所</a:t>
            </a:r>
            <a:r>
              <a:rPr kumimoji="1" lang="en-US" altLang="ja-JP" sz="2000" dirty="0"/>
              <a:t>】</a:t>
            </a:r>
          </a:p>
          <a:p>
            <a:r>
              <a:rPr kumimoji="1" lang="ja-JP" altLang="en-US" sz="2000" dirty="0"/>
              <a:t>コーディネート履歴</a:t>
            </a:r>
            <a:endParaRPr kumimoji="1" lang="en-US" altLang="ja-JP" sz="2000" dirty="0"/>
          </a:p>
          <a:p>
            <a:r>
              <a:rPr kumimoji="1" lang="ja-JP" altLang="en-US" sz="2000" dirty="0"/>
              <a:t>ログイン</a:t>
            </a:r>
          </a:p>
        </p:txBody>
      </p:sp>
    </p:spTree>
    <p:extLst>
      <p:ext uri="{BB962C8B-B14F-4D97-AF65-F5344CB8AC3E}">
        <p14:creationId xmlns:p14="http://schemas.microsoft.com/office/powerpoint/2010/main" val="420877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8E6E749-E2AB-4787-B5B5-6AF6FDFD21B0}"/>
              </a:ext>
            </a:extLst>
          </p:cNvPr>
          <p:cNvSpPr>
            <a:spLocks noGrp="1"/>
          </p:cNvSpPr>
          <p:nvPr>
            <p:ph type="title"/>
          </p:nvPr>
        </p:nvSpPr>
        <p:spPr/>
        <p:txBody>
          <a:bodyPr/>
          <a:lstStyle/>
          <a:p>
            <a:r>
              <a:rPr kumimoji="1" lang="ja-JP" altLang="en-US" dirty="0"/>
              <a:t>　こんな</a:t>
            </a:r>
            <a:r>
              <a:rPr lang="ja-JP" altLang="en-US" dirty="0"/>
              <a:t>経験</a:t>
            </a:r>
            <a:r>
              <a:rPr kumimoji="1" lang="ja-JP" altLang="en-US" dirty="0"/>
              <a:t>はないですか？</a:t>
            </a:r>
          </a:p>
        </p:txBody>
      </p:sp>
      <p:sp>
        <p:nvSpPr>
          <p:cNvPr id="3" name="コンテンツ プレースホルダー 2">
            <a:extLst>
              <a:ext uri="{FF2B5EF4-FFF2-40B4-BE49-F238E27FC236}">
                <a16:creationId xmlns:a16="http://schemas.microsoft.com/office/drawing/2014/main" id="{B527FA58-4051-44C5-88E9-20B1FB059873}"/>
              </a:ext>
            </a:extLst>
          </p:cNvPr>
          <p:cNvSpPr>
            <a:spLocks noGrp="1"/>
          </p:cNvSpPr>
          <p:nvPr>
            <p:ph idx="1"/>
          </p:nvPr>
        </p:nvSpPr>
        <p:spPr/>
        <p:txBody>
          <a:bodyPr/>
          <a:lstStyle/>
          <a:p>
            <a:pPr marL="0" indent="0">
              <a:buNone/>
            </a:pPr>
            <a:endParaRPr kumimoji="1" lang="ja-JP" altLang="en-US" dirty="0"/>
          </a:p>
        </p:txBody>
      </p:sp>
      <p:pic>
        <p:nvPicPr>
          <p:cNvPr id="4" name="図 3" descr="挿絵 が含まれている画像&#10;&#10;自動的に生成された説明">
            <a:extLst>
              <a:ext uri="{FF2B5EF4-FFF2-40B4-BE49-F238E27FC236}">
                <a16:creationId xmlns:a16="http://schemas.microsoft.com/office/drawing/2014/main" id="{C389E882-F8FC-48FE-A3CE-49EF76DCD2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34940" y="2582309"/>
            <a:ext cx="3286951" cy="3509043"/>
          </a:xfrm>
          <a:prstGeom prst="rect">
            <a:avLst/>
          </a:prstGeom>
        </p:spPr>
      </p:pic>
      <p:sp>
        <p:nvSpPr>
          <p:cNvPr id="5" name="フリーフォーム: 図形 4">
            <a:extLst>
              <a:ext uri="{FF2B5EF4-FFF2-40B4-BE49-F238E27FC236}">
                <a16:creationId xmlns:a16="http://schemas.microsoft.com/office/drawing/2014/main" id="{0E5928CB-1E85-497E-B0B4-F87113EB273B}"/>
              </a:ext>
            </a:extLst>
          </p:cNvPr>
          <p:cNvSpPr/>
          <p:nvPr/>
        </p:nvSpPr>
        <p:spPr>
          <a:xfrm rot="5400000" flipV="1">
            <a:off x="160694" y="270427"/>
            <a:ext cx="1519422" cy="978569"/>
          </a:xfrm>
          <a:custGeom>
            <a:avLst/>
            <a:gdLst>
              <a:gd name="connsiteX0" fmla="*/ 0 w 3155712"/>
              <a:gd name="connsiteY0" fmla="*/ 0 h 818148"/>
              <a:gd name="connsiteX1" fmla="*/ 3155712 w 3155712"/>
              <a:gd name="connsiteY1" fmla="*/ 0 h 818148"/>
              <a:gd name="connsiteX2" fmla="*/ 3155712 w 3155712"/>
              <a:gd name="connsiteY2" fmla="*/ 1 h 818148"/>
              <a:gd name="connsiteX3" fmla="*/ 2829140 w 3155712"/>
              <a:gd name="connsiteY3" fmla="*/ 1 h 818148"/>
              <a:gd name="connsiteX4" fmla="*/ 2420067 w 3155712"/>
              <a:gd name="connsiteY4" fmla="*/ 409074 h 818148"/>
              <a:gd name="connsiteX5" fmla="*/ 2829140 w 3155712"/>
              <a:gd name="connsiteY5" fmla="*/ 818148 h 818148"/>
              <a:gd name="connsiteX6" fmla="*/ 0 w 3155712"/>
              <a:gd name="connsiteY6" fmla="*/ 818148 h 81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55712" h="818148">
                <a:moveTo>
                  <a:pt x="0" y="0"/>
                </a:moveTo>
                <a:lnTo>
                  <a:pt x="3155712" y="0"/>
                </a:lnTo>
                <a:lnTo>
                  <a:pt x="3155712" y="1"/>
                </a:lnTo>
                <a:lnTo>
                  <a:pt x="2829140" y="1"/>
                </a:lnTo>
                <a:lnTo>
                  <a:pt x="2420067" y="409074"/>
                </a:lnTo>
                <a:lnTo>
                  <a:pt x="2829140" y="818148"/>
                </a:lnTo>
                <a:lnTo>
                  <a:pt x="0" y="818148"/>
                </a:lnTo>
                <a:close/>
              </a:path>
            </a:pathLst>
          </a:custGeom>
          <a:solidFill>
            <a:srgbClr val="B8D4D3"/>
          </a:solidFill>
          <a:ln>
            <a:noFill/>
          </a:ln>
        </p:spPr>
        <p:style>
          <a:lnRef idx="0">
            <a:scrgbClr r="0" g="0" b="0"/>
          </a:lnRef>
          <a:fillRef idx="0">
            <a:scrgbClr r="0" g="0" b="0"/>
          </a:fillRef>
          <a:effectRef idx="0">
            <a:scrgbClr r="0" g="0" b="0"/>
          </a:effectRef>
          <a:fontRef idx="minor">
            <a:schemeClr val="lt1"/>
          </a:fontRef>
        </p:style>
        <p:txBody>
          <a:bodyPr vert="eaVert"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3200" b="0" i="0" u="none" strike="noStrike" kern="1200" cap="none" spc="0" normalizeH="0" baseline="0" noProof="0" dirty="0">
              <a:ln>
                <a:noFill/>
              </a:ln>
              <a:solidFill>
                <a:srgbClr val="403E60"/>
              </a:solidFill>
              <a:effectLst/>
              <a:uLnTx/>
              <a:uFillTx/>
              <a:latin typeface="Times New Roman" panose="02020603050405020304"/>
              <a:ea typeface="ＭＳ Ｐ明朝" panose="02020600040205080304" pitchFamily="18" charset="-128"/>
              <a:cs typeface="+mn-cs"/>
            </a:endParaRPr>
          </a:p>
        </p:txBody>
      </p:sp>
      <p:sp>
        <p:nvSpPr>
          <p:cNvPr id="6" name="フリーフォーム: 図形 5">
            <a:extLst>
              <a:ext uri="{FF2B5EF4-FFF2-40B4-BE49-F238E27FC236}">
                <a16:creationId xmlns:a16="http://schemas.microsoft.com/office/drawing/2014/main" id="{5CC6E9F1-2EA1-4174-895E-3845C327592B}"/>
              </a:ext>
            </a:extLst>
          </p:cNvPr>
          <p:cNvSpPr/>
          <p:nvPr/>
        </p:nvSpPr>
        <p:spPr>
          <a:xfrm rot="3703055" flipH="1">
            <a:off x="8230763" y="400909"/>
            <a:ext cx="2703888" cy="3900773"/>
          </a:xfrm>
          <a:custGeom>
            <a:avLst/>
            <a:gdLst>
              <a:gd name="connsiteX0" fmla="*/ 1538153 w 1747589"/>
              <a:gd name="connsiteY0" fmla="*/ 1735113 h 3862746"/>
              <a:gd name="connsiteX1" fmla="*/ 1441348 w 1747589"/>
              <a:gd name="connsiteY1" fmla="*/ 3852599 h 3862746"/>
              <a:gd name="connsiteX2" fmla="*/ 805343 w 1747589"/>
              <a:gd name="connsiteY2" fmla="*/ 3428661 h 3862746"/>
              <a:gd name="connsiteX3" fmla="*/ 686553 w 1747589"/>
              <a:gd name="connsiteY3" fmla="*/ 3241347 h 3862746"/>
              <a:gd name="connsiteX4" fmla="*/ 677463 w 1747589"/>
              <a:gd name="connsiteY4" fmla="*/ 3248227 h 3862746"/>
              <a:gd name="connsiteX5" fmla="*/ 439415 w 1747589"/>
              <a:gd name="connsiteY5" fmla="*/ 3719107 h 3862746"/>
              <a:gd name="connsiteX6" fmla="*/ 555430 w 1747589"/>
              <a:gd name="connsiteY6" fmla="*/ 3161116 h 3862746"/>
              <a:gd name="connsiteX7" fmla="*/ 574198 w 1747589"/>
              <a:gd name="connsiteY7" fmla="*/ 3039201 h 3862746"/>
              <a:gd name="connsiteX8" fmla="*/ 482562 w 1747589"/>
              <a:gd name="connsiteY8" fmla="*/ 2860037 h 3862746"/>
              <a:gd name="connsiteX9" fmla="*/ 209436 w 1747589"/>
              <a:gd name="connsiteY9" fmla="*/ 2127632 h 3862746"/>
              <a:gd name="connsiteX10" fmla="*/ 306241 w 1747589"/>
              <a:gd name="connsiteY10" fmla="*/ 10147 h 3862746"/>
              <a:gd name="connsiteX11" fmla="*/ 1538153 w 1747589"/>
              <a:gd name="connsiteY11" fmla="*/ 1735113 h 3862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47589" h="3862746">
                <a:moveTo>
                  <a:pt x="1538153" y="1735113"/>
                </a:moveTo>
                <a:cubicBezTo>
                  <a:pt x="1851604" y="2796177"/>
                  <a:pt x="1808263" y="3744208"/>
                  <a:pt x="1441348" y="3852599"/>
                </a:cubicBezTo>
                <a:cubicBezTo>
                  <a:pt x="1257891" y="3906795"/>
                  <a:pt x="1028276" y="3740819"/>
                  <a:pt x="805343" y="3428661"/>
                </a:cubicBezTo>
                <a:lnTo>
                  <a:pt x="686553" y="3241347"/>
                </a:lnTo>
                <a:lnTo>
                  <a:pt x="677463" y="3248227"/>
                </a:lnTo>
                <a:cubicBezTo>
                  <a:pt x="602602" y="3320897"/>
                  <a:pt x="524001" y="3463809"/>
                  <a:pt x="439415" y="3719107"/>
                </a:cubicBezTo>
                <a:cubicBezTo>
                  <a:pt x="490087" y="3511891"/>
                  <a:pt x="527517" y="3328089"/>
                  <a:pt x="555430" y="3161116"/>
                </a:cubicBezTo>
                <a:lnTo>
                  <a:pt x="574198" y="3039201"/>
                </a:lnTo>
                <a:lnTo>
                  <a:pt x="482562" y="2860037"/>
                </a:lnTo>
                <a:cubicBezTo>
                  <a:pt x="381043" y="2640116"/>
                  <a:pt x="287799" y="2392898"/>
                  <a:pt x="209436" y="2127632"/>
                </a:cubicBezTo>
                <a:cubicBezTo>
                  <a:pt x="-104015" y="1066569"/>
                  <a:pt x="-60674" y="118538"/>
                  <a:pt x="306241" y="10147"/>
                </a:cubicBezTo>
                <a:cubicBezTo>
                  <a:pt x="673156" y="-98244"/>
                  <a:pt x="1224702" y="674050"/>
                  <a:pt x="1538153" y="1735113"/>
                </a:cubicBezTo>
                <a:close/>
              </a:path>
            </a:pathLst>
          </a:custGeom>
          <a:solidFill>
            <a:srgbClr val="B8D4D3"/>
          </a:solidFill>
          <a:ln w="57150"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wrap="square" rtlCol="0" anchor="ctr">
            <a:noAutofit/>
          </a:bodyPr>
          <a:lstStyle/>
          <a:p>
            <a:pPr algn="ctr"/>
            <a:endParaRPr kumimoji="1" lang="ja-JP" altLang="en-US" dirty="0"/>
          </a:p>
        </p:txBody>
      </p:sp>
      <p:sp>
        <p:nvSpPr>
          <p:cNvPr id="7" name="フリーフォーム: 図形 6">
            <a:extLst>
              <a:ext uri="{FF2B5EF4-FFF2-40B4-BE49-F238E27FC236}">
                <a16:creationId xmlns:a16="http://schemas.microsoft.com/office/drawing/2014/main" id="{AF1579B3-3E6E-4428-A176-7A779A1FEF49}"/>
              </a:ext>
            </a:extLst>
          </p:cNvPr>
          <p:cNvSpPr/>
          <p:nvPr/>
        </p:nvSpPr>
        <p:spPr>
          <a:xfrm rot="3703055" flipH="1">
            <a:off x="8172914" y="248441"/>
            <a:ext cx="2703888" cy="3900773"/>
          </a:xfrm>
          <a:custGeom>
            <a:avLst/>
            <a:gdLst>
              <a:gd name="connsiteX0" fmla="*/ 1538153 w 1747589"/>
              <a:gd name="connsiteY0" fmla="*/ 1735113 h 3862746"/>
              <a:gd name="connsiteX1" fmla="*/ 1441348 w 1747589"/>
              <a:gd name="connsiteY1" fmla="*/ 3852599 h 3862746"/>
              <a:gd name="connsiteX2" fmla="*/ 805343 w 1747589"/>
              <a:gd name="connsiteY2" fmla="*/ 3428661 h 3862746"/>
              <a:gd name="connsiteX3" fmla="*/ 686553 w 1747589"/>
              <a:gd name="connsiteY3" fmla="*/ 3241347 h 3862746"/>
              <a:gd name="connsiteX4" fmla="*/ 677463 w 1747589"/>
              <a:gd name="connsiteY4" fmla="*/ 3248227 h 3862746"/>
              <a:gd name="connsiteX5" fmla="*/ 439415 w 1747589"/>
              <a:gd name="connsiteY5" fmla="*/ 3719107 h 3862746"/>
              <a:gd name="connsiteX6" fmla="*/ 555430 w 1747589"/>
              <a:gd name="connsiteY6" fmla="*/ 3161116 h 3862746"/>
              <a:gd name="connsiteX7" fmla="*/ 574198 w 1747589"/>
              <a:gd name="connsiteY7" fmla="*/ 3039201 h 3862746"/>
              <a:gd name="connsiteX8" fmla="*/ 482562 w 1747589"/>
              <a:gd name="connsiteY8" fmla="*/ 2860037 h 3862746"/>
              <a:gd name="connsiteX9" fmla="*/ 209436 w 1747589"/>
              <a:gd name="connsiteY9" fmla="*/ 2127632 h 3862746"/>
              <a:gd name="connsiteX10" fmla="*/ 306241 w 1747589"/>
              <a:gd name="connsiteY10" fmla="*/ 10147 h 3862746"/>
              <a:gd name="connsiteX11" fmla="*/ 1538153 w 1747589"/>
              <a:gd name="connsiteY11" fmla="*/ 1735113 h 3862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47589" h="3862746">
                <a:moveTo>
                  <a:pt x="1538153" y="1735113"/>
                </a:moveTo>
                <a:cubicBezTo>
                  <a:pt x="1851604" y="2796177"/>
                  <a:pt x="1808263" y="3744208"/>
                  <a:pt x="1441348" y="3852599"/>
                </a:cubicBezTo>
                <a:cubicBezTo>
                  <a:pt x="1257891" y="3906795"/>
                  <a:pt x="1028276" y="3740819"/>
                  <a:pt x="805343" y="3428661"/>
                </a:cubicBezTo>
                <a:lnTo>
                  <a:pt x="686553" y="3241347"/>
                </a:lnTo>
                <a:lnTo>
                  <a:pt x="677463" y="3248227"/>
                </a:lnTo>
                <a:cubicBezTo>
                  <a:pt x="602602" y="3320897"/>
                  <a:pt x="524001" y="3463809"/>
                  <a:pt x="439415" y="3719107"/>
                </a:cubicBezTo>
                <a:cubicBezTo>
                  <a:pt x="490087" y="3511891"/>
                  <a:pt x="527517" y="3328089"/>
                  <a:pt x="555430" y="3161116"/>
                </a:cubicBezTo>
                <a:lnTo>
                  <a:pt x="574198" y="3039201"/>
                </a:lnTo>
                <a:lnTo>
                  <a:pt x="482562" y="2860037"/>
                </a:lnTo>
                <a:cubicBezTo>
                  <a:pt x="381043" y="2640116"/>
                  <a:pt x="287799" y="2392898"/>
                  <a:pt x="209436" y="2127632"/>
                </a:cubicBezTo>
                <a:cubicBezTo>
                  <a:pt x="-104015" y="1066569"/>
                  <a:pt x="-60674" y="118538"/>
                  <a:pt x="306241" y="10147"/>
                </a:cubicBezTo>
                <a:cubicBezTo>
                  <a:pt x="673156" y="-98244"/>
                  <a:pt x="1224702" y="674050"/>
                  <a:pt x="1538153" y="1735113"/>
                </a:cubicBezTo>
                <a:close/>
              </a:path>
            </a:pathLst>
          </a:custGeom>
          <a:solidFill>
            <a:srgbClr val="B8D4D3"/>
          </a:solidFill>
          <a:ln w="38100" cap="flat" cmpd="sng" algn="ctr">
            <a:solidFill>
              <a:srgbClr val="81807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wrap="square" rtlCol="0" anchor="ctr">
            <a:noAutofit/>
          </a:bodyPr>
          <a:lstStyle/>
          <a:p>
            <a:pPr algn="ctr"/>
            <a:endParaRPr kumimoji="1" lang="ja-JP" altLang="en-US"/>
          </a:p>
        </p:txBody>
      </p:sp>
      <p:sp>
        <p:nvSpPr>
          <p:cNvPr id="8" name="フリーフォーム: 図形 7">
            <a:extLst>
              <a:ext uri="{FF2B5EF4-FFF2-40B4-BE49-F238E27FC236}">
                <a16:creationId xmlns:a16="http://schemas.microsoft.com/office/drawing/2014/main" id="{8DA593B8-B8F7-42DA-AD8C-7C0127CC978E}"/>
              </a:ext>
            </a:extLst>
          </p:cNvPr>
          <p:cNvSpPr/>
          <p:nvPr/>
        </p:nvSpPr>
        <p:spPr>
          <a:xfrm rot="3703055" flipH="1">
            <a:off x="8851728" y="2814760"/>
            <a:ext cx="2436528" cy="3522439"/>
          </a:xfrm>
          <a:custGeom>
            <a:avLst/>
            <a:gdLst>
              <a:gd name="connsiteX0" fmla="*/ 1538153 w 1747589"/>
              <a:gd name="connsiteY0" fmla="*/ 1735113 h 3862746"/>
              <a:gd name="connsiteX1" fmla="*/ 1441348 w 1747589"/>
              <a:gd name="connsiteY1" fmla="*/ 3852599 h 3862746"/>
              <a:gd name="connsiteX2" fmla="*/ 805343 w 1747589"/>
              <a:gd name="connsiteY2" fmla="*/ 3428661 h 3862746"/>
              <a:gd name="connsiteX3" fmla="*/ 686553 w 1747589"/>
              <a:gd name="connsiteY3" fmla="*/ 3241347 h 3862746"/>
              <a:gd name="connsiteX4" fmla="*/ 677463 w 1747589"/>
              <a:gd name="connsiteY4" fmla="*/ 3248227 h 3862746"/>
              <a:gd name="connsiteX5" fmla="*/ 439415 w 1747589"/>
              <a:gd name="connsiteY5" fmla="*/ 3719107 h 3862746"/>
              <a:gd name="connsiteX6" fmla="*/ 555430 w 1747589"/>
              <a:gd name="connsiteY6" fmla="*/ 3161116 h 3862746"/>
              <a:gd name="connsiteX7" fmla="*/ 574198 w 1747589"/>
              <a:gd name="connsiteY7" fmla="*/ 3039201 h 3862746"/>
              <a:gd name="connsiteX8" fmla="*/ 482562 w 1747589"/>
              <a:gd name="connsiteY8" fmla="*/ 2860037 h 3862746"/>
              <a:gd name="connsiteX9" fmla="*/ 209436 w 1747589"/>
              <a:gd name="connsiteY9" fmla="*/ 2127632 h 3862746"/>
              <a:gd name="connsiteX10" fmla="*/ 306241 w 1747589"/>
              <a:gd name="connsiteY10" fmla="*/ 10147 h 3862746"/>
              <a:gd name="connsiteX11" fmla="*/ 1538153 w 1747589"/>
              <a:gd name="connsiteY11" fmla="*/ 1735113 h 3862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47589" h="3862746">
                <a:moveTo>
                  <a:pt x="1538153" y="1735113"/>
                </a:moveTo>
                <a:cubicBezTo>
                  <a:pt x="1851604" y="2796177"/>
                  <a:pt x="1808263" y="3744208"/>
                  <a:pt x="1441348" y="3852599"/>
                </a:cubicBezTo>
                <a:cubicBezTo>
                  <a:pt x="1257891" y="3906795"/>
                  <a:pt x="1028276" y="3740819"/>
                  <a:pt x="805343" y="3428661"/>
                </a:cubicBezTo>
                <a:lnTo>
                  <a:pt x="686553" y="3241347"/>
                </a:lnTo>
                <a:lnTo>
                  <a:pt x="677463" y="3248227"/>
                </a:lnTo>
                <a:cubicBezTo>
                  <a:pt x="602602" y="3320897"/>
                  <a:pt x="524001" y="3463809"/>
                  <a:pt x="439415" y="3719107"/>
                </a:cubicBezTo>
                <a:cubicBezTo>
                  <a:pt x="490087" y="3511891"/>
                  <a:pt x="527517" y="3328089"/>
                  <a:pt x="555430" y="3161116"/>
                </a:cubicBezTo>
                <a:lnTo>
                  <a:pt x="574198" y="3039201"/>
                </a:lnTo>
                <a:lnTo>
                  <a:pt x="482562" y="2860037"/>
                </a:lnTo>
                <a:cubicBezTo>
                  <a:pt x="381043" y="2640116"/>
                  <a:pt x="287799" y="2392898"/>
                  <a:pt x="209436" y="2127632"/>
                </a:cubicBezTo>
                <a:cubicBezTo>
                  <a:pt x="-104015" y="1066569"/>
                  <a:pt x="-60674" y="118538"/>
                  <a:pt x="306241" y="10147"/>
                </a:cubicBezTo>
                <a:cubicBezTo>
                  <a:pt x="673156" y="-98244"/>
                  <a:pt x="1224702" y="674050"/>
                  <a:pt x="1538153" y="1735113"/>
                </a:cubicBezTo>
                <a:close/>
              </a:path>
            </a:pathLst>
          </a:custGeom>
          <a:solidFill>
            <a:srgbClr val="B8D4D3"/>
          </a:solidFill>
          <a:ln w="57150"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wrap="square" rtlCol="0" anchor="ctr">
            <a:noAutofit/>
          </a:bodyPr>
          <a:lstStyle/>
          <a:p>
            <a:pPr algn="ctr"/>
            <a:endParaRPr kumimoji="1" lang="ja-JP" altLang="en-US" dirty="0"/>
          </a:p>
        </p:txBody>
      </p:sp>
      <p:sp>
        <p:nvSpPr>
          <p:cNvPr id="9" name="フリーフォーム: 図形 8">
            <a:extLst>
              <a:ext uri="{FF2B5EF4-FFF2-40B4-BE49-F238E27FC236}">
                <a16:creationId xmlns:a16="http://schemas.microsoft.com/office/drawing/2014/main" id="{539EB624-0C50-476C-9E0A-B1C086840837}"/>
              </a:ext>
            </a:extLst>
          </p:cNvPr>
          <p:cNvSpPr/>
          <p:nvPr/>
        </p:nvSpPr>
        <p:spPr>
          <a:xfrm rot="3703055" flipH="1">
            <a:off x="8752019" y="2728419"/>
            <a:ext cx="2436528" cy="3522439"/>
          </a:xfrm>
          <a:custGeom>
            <a:avLst/>
            <a:gdLst>
              <a:gd name="connsiteX0" fmla="*/ 1538153 w 1747589"/>
              <a:gd name="connsiteY0" fmla="*/ 1735113 h 3862746"/>
              <a:gd name="connsiteX1" fmla="*/ 1441348 w 1747589"/>
              <a:gd name="connsiteY1" fmla="*/ 3852599 h 3862746"/>
              <a:gd name="connsiteX2" fmla="*/ 805343 w 1747589"/>
              <a:gd name="connsiteY2" fmla="*/ 3428661 h 3862746"/>
              <a:gd name="connsiteX3" fmla="*/ 686553 w 1747589"/>
              <a:gd name="connsiteY3" fmla="*/ 3241347 h 3862746"/>
              <a:gd name="connsiteX4" fmla="*/ 677463 w 1747589"/>
              <a:gd name="connsiteY4" fmla="*/ 3248227 h 3862746"/>
              <a:gd name="connsiteX5" fmla="*/ 439415 w 1747589"/>
              <a:gd name="connsiteY5" fmla="*/ 3719107 h 3862746"/>
              <a:gd name="connsiteX6" fmla="*/ 555430 w 1747589"/>
              <a:gd name="connsiteY6" fmla="*/ 3161116 h 3862746"/>
              <a:gd name="connsiteX7" fmla="*/ 574198 w 1747589"/>
              <a:gd name="connsiteY7" fmla="*/ 3039201 h 3862746"/>
              <a:gd name="connsiteX8" fmla="*/ 482562 w 1747589"/>
              <a:gd name="connsiteY8" fmla="*/ 2860037 h 3862746"/>
              <a:gd name="connsiteX9" fmla="*/ 209436 w 1747589"/>
              <a:gd name="connsiteY9" fmla="*/ 2127632 h 3862746"/>
              <a:gd name="connsiteX10" fmla="*/ 306241 w 1747589"/>
              <a:gd name="connsiteY10" fmla="*/ 10147 h 3862746"/>
              <a:gd name="connsiteX11" fmla="*/ 1538153 w 1747589"/>
              <a:gd name="connsiteY11" fmla="*/ 1735113 h 3862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47589" h="3862746">
                <a:moveTo>
                  <a:pt x="1538153" y="1735113"/>
                </a:moveTo>
                <a:cubicBezTo>
                  <a:pt x="1851604" y="2796177"/>
                  <a:pt x="1808263" y="3744208"/>
                  <a:pt x="1441348" y="3852599"/>
                </a:cubicBezTo>
                <a:cubicBezTo>
                  <a:pt x="1257891" y="3906795"/>
                  <a:pt x="1028276" y="3740819"/>
                  <a:pt x="805343" y="3428661"/>
                </a:cubicBezTo>
                <a:lnTo>
                  <a:pt x="686553" y="3241347"/>
                </a:lnTo>
                <a:lnTo>
                  <a:pt x="677463" y="3248227"/>
                </a:lnTo>
                <a:cubicBezTo>
                  <a:pt x="602602" y="3320897"/>
                  <a:pt x="524001" y="3463809"/>
                  <a:pt x="439415" y="3719107"/>
                </a:cubicBezTo>
                <a:cubicBezTo>
                  <a:pt x="490087" y="3511891"/>
                  <a:pt x="527517" y="3328089"/>
                  <a:pt x="555430" y="3161116"/>
                </a:cubicBezTo>
                <a:lnTo>
                  <a:pt x="574198" y="3039201"/>
                </a:lnTo>
                <a:lnTo>
                  <a:pt x="482562" y="2860037"/>
                </a:lnTo>
                <a:cubicBezTo>
                  <a:pt x="381043" y="2640116"/>
                  <a:pt x="287799" y="2392898"/>
                  <a:pt x="209436" y="2127632"/>
                </a:cubicBezTo>
                <a:cubicBezTo>
                  <a:pt x="-104015" y="1066569"/>
                  <a:pt x="-60674" y="118538"/>
                  <a:pt x="306241" y="10147"/>
                </a:cubicBezTo>
                <a:cubicBezTo>
                  <a:pt x="673156" y="-98244"/>
                  <a:pt x="1224702" y="674050"/>
                  <a:pt x="1538153" y="1735113"/>
                </a:cubicBezTo>
                <a:close/>
              </a:path>
            </a:pathLst>
          </a:custGeom>
          <a:solidFill>
            <a:srgbClr val="B8D4D3"/>
          </a:solidFill>
          <a:ln w="38100" cap="flat" cmpd="sng" algn="ctr">
            <a:solidFill>
              <a:srgbClr val="81807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wrap="square" rtlCol="0" anchor="ctr">
            <a:noAutofit/>
          </a:bodyPr>
          <a:lstStyle/>
          <a:p>
            <a:pPr algn="ctr"/>
            <a:endParaRPr kumimoji="1" lang="ja-JP" altLang="en-US"/>
          </a:p>
        </p:txBody>
      </p:sp>
      <p:sp>
        <p:nvSpPr>
          <p:cNvPr id="10" name="フリーフォーム: 図形 9">
            <a:extLst>
              <a:ext uri="{FF2B5EF4-FFF2-40B4-BE49-F238E27FC236}">
                <a16:creationId xmlns:a16="http://schemas.microsoft.com/office/drawing/2014/main" id="{58AC840B-B342-4FEE-A821-89865ED3742D}"/>
              </a:ext>
            </a:extLst>
          </p:cNvPr>
          <p:cNvSpPr/>
          <p:nvPr/>
        </p:nvSpPr>
        <p:spPr>
          <a:xfrm rot="14890993" flipH="1">
            <a:off x="968821" y="2944335"/>
            <a:ext cx="2377951" cy="3824266"/>
          </a:xfrm>
          <a:custGeom>
            <a:avLst/>
            <a:gdLst>
              <a:gd name="connsiteX0" fmla="*/ 1538153 w 1747589"/>
              <a:gd name="connsiteY0" fmla="*/ 1735113 h 3862746"/>
              <a:gd name="connsiteX1" fmla="*/ 1441348 w 1747589"/>
              <a:gd name="connsiteY1" fmla="*/ 3852599 h 3862746"/>
              <a:gd name="connsiteX2" fmla="*/ 805343 w 1747589"/>
              <a:gd name="connsiteY2" fmla="*/ 3428661 h 3862746"/>
              <a:gd name="connsiteX3" fmla="*/ 686553 w 1747589"/>
              <a:gd name="connsiteY3" fmla="*/ 3241347 h 3862746"/>
              <a:gd name="connsiteX4" fmla="*/ 677463 w 1747589"/>
              <a:gd name="connsiteY4" fmla="*/ 3248227 h 3862746"/>
              <a:gd name="connsiteX5" fmla="*/ 439415 w 1747589"/>
              <a:gd name="connsiteY5" fmla="*/ 3719107 h 3862746"/>
              <a:gd name="connsiteX6" fmla="*/ 555430 w 1747589"/>
              <a:gd name="connsiteY6" fmla="*/ 3161116 h 3862746"/>
              <a:gd name="connsiteX7" fmla="*/ 574198 w 1747589"/>
              <a:gd name="connsiteY7" fmla="*/ 3039201 h 3862746"/>
              <a:gd name="connsiteX8" fmla="*/ 482562 w 1747589"/>
              <a:gd name="connsiteY8" fmla="*/ 2860037 h 3862746"/>
              <a:gd name="connsiteX9" fmla="*/ 209436 w 1747589"/>
              <a:gd name="connsiteY9" fmla="*/ 2127632 h 3862746"/>
              <a:gd name="connsiteX10" fmla="*/ 306241 w 1747589"/>
              <a:gd name="connsiteY10" fmla="*/ 10147 h 3862746"/>
              <a:gd name="connsiteX11" fmla="*/ 1538153 w 1747589"/>
              <a:gd name="connsiteY11" fmla="*/ 1735113 h 3862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47589" h="3862746">
                <a:moveTo>
                  <a:pt x="1538153" y="1735113"/>
                </a:moveTo>
                <a:cubicBezTo>
                  <a:pt x="1851604" y="2796177"/>
                  <a:pt x="1808263" y="3744208"/>
                  <a:pt x="1441348" y="3852599"/>
                </a:cubicBezTo>
                <a:cubicBezTo>
                  <a:pt x="1257891" y="3906795"/>
                  <a:pt x="1028276" y="3740819"/>
                  <a:pt x="805343" y="3428661"/>
                </a:cubicBezTo>
                <a:lnTo>
                  <a:pt x="686553" y="3241347"/>
                </a:lnTo>
                <a:lnTo>
                  <a:pt x="677463" y="3248227"/>
                </a:lnTo>
                <a:cubicBezTo>
                  <a:pt x="602602" y="3320897"/>
                  <a:pt x="524001" y="3463809"/>
                  <a:pt x="439415" y="3719107"/>
                </a:cubicBezTo>
                <a:cubicBezTo>
                  <a:pt x="490087" y="3511891"/>
                  <a:pt x="527517" y="3328089"/>
                  <a:pt x="555430" y="3161116"/>
                </a:cubicBezTo>
                <a:lnTo>
                  <a:pt x="574198" y="3039201"/>
                </a:lnTo>
                <a:lnTo>
                  <a:pt x="482562" y="2860037"/>
                </a:lnTo>
                <a:cubicBezTo>
                  <a:pt x="381043" y="2640116"/>
                  <a:pt x="287799" y="2392898"/>
                  <a:pt x="209436" y="2127632"/>
                </a:cubicBezTo>
                <a:cubicBezTo>
                  <a:pt x="-104015" y="1066569"/>
                  <a:pt x="-60674" y="118538"/>
                  <a:pt x="306241" y="10147"/>
                </a:cubicBezTo>
                <a:cubicBezTo>
                  <a:pt x="673156" y="-98244"/>
                  <a:pt x="1224702" y="674050"/>
                  <a:pt x="1538153" y="1735113"/>
                </a:cubicBezTo>
                <a:close/>
              </a:path>
            </a:pathLst>
          </a:custGeom>
          <a:solidFill>
            <a:srgbClr val="B8D4D3"/>
          </a:solidFill>
          <a:ln w="57150"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wrap="square" rtlCol="0" anchor="ctr">
            <a:noAutofit/>
          </a:bodyPr>
          <a:lstStyle/>
          <a:p>
            <a:pPr algn="ctr"/>
            <a:endParaRPr kumimoji="1" lang="ja-JP" altLang="en-US" dirty="0"/>
          </a:p>
        </p:txBody>
      </p:sp>
      <p:sp>
        <p:nvSpPr>
          <p:cNvPr id="11" name="フリーフォーム: 図形 10">
            <a:extLst>
              <a:ext uri="{FF2B5EF4-FFF2-40B4-BE49-F238E27FC236}">
                <a16:creationId xmlns:a16="http://schemas.microsoft.com/office/drawing/2014/main" id="{E2AC9ECA-64A0-474F-AA70-23E9121F82D5}"/>
              </a:ext>
            </a:extLst>
          </p:cNvPr>
          <p:cNvSpPr/>
          <p:nvPr/>
        </p:nvSpPr>
        <p:spPr>
          <a:xfrm rot="14770187" flipH="1">
            <a:off x="1102450" y="2787787"/>
            <a:ext cx="2355889" cy="3894462"/>
          </a:xfrm>
          <a:custGeom>
            <a:avLst/>
            <a:gdLst>
              <a:gd name="connsiteX0" fmla="*/ 1538153 w 1747589"/>
              <a:gd name="connsiteY0" fmla="*/ 1735113 h 3862746"/>
              <a:gd name="connsiteX1" fmla="*/ 1441348 w 1747589"/>
              <a:gd name="connsiteY1" fmla="*/ 3852599 h 3862746"/>
              <a:gd name="connsiteX2" fmla="*/ 805343 w 1747589"/>
              <a:gd name="connsiteY2" fmla="*/ 3428661 h 3862746"/>
              <a:gd name="connsiteX3" fmla="*/ 686553 w 1747589"/>
              <a:gd name="connsiteY3" fmla="*/ 3241347 h 3862746"/>
              <a:gd name="connsiteX4" fmla="*/ 677463 w 1747589"/>
              <a:gd name="connsiteY4" fmla="*/ 3248227 h 3862746"/>
              <a:gd name="connsiteX5" fmla="*/ 439415 w 1747589"/>
              <a:gd name="connsiteY5" fmla="*/ 3719107 h 3862746"/>
              <a:gd name="connsiteX6" fmla="*/ 555430 w 1747589"/>
              <a:gd name="connsiteY6" fmla="*/ 3161116 h 3862746"/>
              <a:gd name="connsiteX7" fmla="*/ 574198 w 1747589"/>
              <a:gd name="connsiteY7" fmla="*/ 3039201 h 3862746"/>
              <a:gd name="connsiteX8" fmla="*/ 482562 w 1747589"/>
              <a:gd name="connsiteY8" fmla="*/ 2860037 h 3862746"/>
              <a:gd name="connsiteX9" fmla="*/ 209436 w 1747589"/>
              <a:gd name="connsiteY9" fmla="*/ 2127632 h 3862746"/>
              <a:gd name="connsiteX10" fmla="*/ 306241 w 1747589"/>
              <a:gd name="connsiteY10" fmla="*/ 10147 h 3862746"/>
              <a:gd name="connsiteX11" fmla="*/ 1538153 w 1747589"/>
              <a:gd name="connsiteY11" fmla="*/ 1735113 h 3862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47589" h="3862746">
                <a:moveTo>
                  <a:pt x="1538153" y="1735113"/>
                </a:moveTo>
                <a:cubicBezTo>
                  <a:pt x="1851604" y="2796177"/>
                  <a:pt x="1808263" y="3744208"/>
                  <a:pt x="1441348" y="3852599"/>
                </a:cubicBezTo>
                <a:cubicBezTo>
                  <a:pt x="1257891" y="3906795"/>
                  <a:pt x="1028276" y="3740819"/>
                  <a:pt x="805343" y="3428661"/>
                </a:cubicBezTo>
                <a:lnTo>
                  <a:pt x="686553" y="3241347"/>
                </a:lnTo>
                <a:lnTo>
                  <a:pt x="677463" y="3248227"/>
                </a:lnTo>
                <a:cubicBezTo>
                  <a:pt x="602602" y="3320897"/>
                  <a:pt x="524001" y="3463809"/>
                  <a:pt x="439415" y="3719107"/>
                </a:cubicBezTo>
                <a:cubicBezTo>
                  <a:pt x="490087" y="3511891"/>
                  <a:pt x="527517" y="3328089"/>
                  <a:pt x="555430" y="3161116"/>
                </a:cubicBezTo>
                <a:lnTo>
                  <a:pt x="574198" y="3039201"/>
                </a:lnTo>
                <a:lnTo>
                  <a:pt x="482562" y="2860037"/>
                </a:lnTo>
                <a:cubicBezTo>
                  <a:pt x="381043" y="2640116"/>
                  <a:pt x="287799" y="2392898"/>
                  <a:pt x="209436" y="2127632"/>
                </a:cubicBezTo>
                <a:cubicBezTo>
                  <a:pt x="-104015" y="1066569"/>
                  <a:pt x="-60674" y="118538"/>
                  <a:pt x="306241" y="10147"/>
                </a:cubicBezTo>
                <a:cubicBezTo>
                  <a:pt x="673156" y="-98244"/>
                  <a:pt x="1224702" y="674050"/>
                  <a:pt x="1538153" y="1735113"/>
                </a:cubicBezTo>
                <a:close/>
              </a:path>
            </a:pathLst>
          </a:custGeom>
          <a:solidFill>
            <a:srgbClr val="B8D4D3"/>
          </a:solidFill>
          <a:ln w="38100" cap="flat" cmpd="sng" algn="ctr">
            <a:solidFill>
              <a:srgbClr val="81807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wrap="square" rtlCol="0" anchor="ctr">
            <a:noAutofit/>
          </a:bodyPr>
          <a:lstStyle/>
          <a:p>
            <a:pPr algn="ctr"/>
            <a:endParaRPr kumimoji="1" lang="ja-JP" altLang="en-US"/>
          </a:p>
        </p:txBody>
      </p:sp>
      <p:sp>
        <p:nvSpPr>
          <p:cNvPr id="12" name="テキスト ボックス 11">
            <a:extLst>
              <a:ext uri="{FF2B5EF4-FFF2-40B4-BE49-F238E27FC236}">
                <a16:creationId xmlns:a16="http://schemas.microsoft.com/office/drawing/2014/main" id="{BFE4200D-F96C-4677-B99A-30D0D3C57F5D}"/>
              </a:ext>
            </a:extLst>
          </p:cNvPr>
          <p:cNvSpPr txBox="1"/>
          <p:nvPr/>
        </p:nvSpPr>
        <p:spPr>
          <a:xfrm>
            <a:off x="7361983" y="1601440"/>
            <a:ext cx="4256412" cy="1477328"/>
          </a:xfrm>
          <a:prstGeom prst="rect">
            <a:avLst/>
          </a:prstGeom>
          <a:noFill/>
        </p:spPr>
        <p:txBody>
          <a:bodyPr wrap="square" rtlCol="0">
            <a:spAutoFit/>
          </a:bodyPr>
          <a:lstStyle/>
          <a:p>
            <a:pPr algn="ctr"/>
            <a:r>
              <a:rPr lang="ja-JP" altLang="en-US" sz="2400" dirty="0"/>
              <a:t>気温に合わせた</a:t>
            </a:r>
            <a:endParaRPr lang="en-US" altLang="ja-JP" sz="2400" dirty="0"/>
          </a:p>
          <a:p>
            <a:pPr algn="ctr"/>
            <a:r>
              <a:rPr lang="ja-JP" altLang="en-US" sz="2400" dirty="0"/>
              <a:t>服装を考えることが苦手で</a:t>
            </a:r>
            <a:endParaRPr lang="en-US" altLang="ja-JP" sz="2400" dirty="0"/>
          </a:p>
          <a:p>
            <a:pPr algn="ctr"/>
            <a:r>
              <a:rPr lang="ja-JP" altLang="en-US" sz="2400" dirty="0"/>
              <a:t>失敗してしまった</a:t>
            </a:r>
            <a:endParaRPr lang="en-US" altLang="ja-JP" sz="2400" dirty="0"/>
          </a:p>
          <a:p>
            <a:endParaRPr kumimoji="1" lang="ja-JP" altLang="en-US" dirty="0"/>
          </a:p>
        </p:txBody>
      </p:sp>
      <p:sp>
        <p:nvSpPr>
          <p:cNvPr id="13" name="テキスト ボックス 12">
            <a:extLst>
              <a:ext uri="{FF2B5EF4-FFF2-40B4-BE49-F238E27FC236}">
                <a16:creationId xmlns:a16="http://schemas.microsoft.com/office/drawing/2014/main" id="{07404619-F009-48AA-8134-118E87BE09BB}"/>
              </a:ext>
            </a:extLst>
          </p:cNvPr>
          <p:cNvSpPr txBox="1"/>
          <p:nvPr/>
        </p:nvSpPr>
        <p:spPr>
          <a:xfrm>
            <a:off x="0" y="4144873"/>
            <a:ext cx="4643919" cy="1508105"/>
          </a:xfrm>
          <a:prstGeom prst="rect">
            <a:avLst/>
          </a:prstGeom>
          <a:noFill/>
        </p:spPr>
        <p:txBody>
          <a:bodyPr wrap="square" rtlCol="0">
            <a:spAutoFit/>
          </a:bodyPr>
          <a:lstStyle/>
          <a:p>
            <a:pPr algn="ctr"/>
            <a:r>
              <a:rPr lang="ja-JP" altLang="en-US" sz="2400" dirty="0"/>
              <a:t>新社会人になって</a:t>
            </a:r>
            <a:endParaRPr lang="en-US" altLang="ja-JP" sz="2400" dirty="0"/>
          </a:p>
          <a:p>
            <a:pPr algn="ctr"/>
            <a:r>
              <a:rPr lang="ja-JP" altLang="en-US" sz="2400" dirty="0"/>
              <a:t>オフィスカジュアルに</a:t>
            </a:r>
            <a:endParaRPr lang="en-US" altLang="ja-JP" sz="2400" dirty="0"/>
          </a:p>
          <a:p>
            <a:pPr algn="ctr"/>
            <a:r>
              <a:rPr lang="ja-JP" altLang="en-US" sz="2400" dirty="0"/>
              <a:t>悩んでいる</a:t>
            </a:r>
            <a:endParaRPr lang="en-US" altLang="ja-JP" sz="2400" dirty="0"/>
          </a:p>
          <a:p>
            <a:endParaRPr kumimoji="1" lang="ja-JP" altLang="en-US" sz="2000" dirty="0"/>
          </a:p>
        </p:txBody>
      </p:sp>
      <p:sp>
        <p:nvSpPr>
          <p:cNvPr id="14" name="テキスト ボックス 13">
            <a:extLst>
              <a:ext uri="{FF2B5EF4-FFF2-40B4-BE49-F238E27FC236}">
                <a16:creationId xmlns:a16="http://schemas.microsoft.com/office/drawing/2014/main" id="{0977919E-DDC4-497F-8BEC-F76326B58A5D}"/>
              </a:ext>
            </a:extLst>
          </p:cNvPr>
          <p:cNvSpPr txBox="1"/>
          <p:nvPr/>
        </p:nvSpPr>
        <p:spPr>
          <a:xfrm>
            <a:off x="8267868" y="4117947"/>
            <a:ext cx="3577359" cy="830997"/>
          </a:xfrm>
          <a:prstGeom prst="rect">
            <a:avLst/>
          </a:prstGeom>
          <a:noFill/>
        </p:spPr>
        <p:txBody>
          <a:bodyPr wrap="square" rtlCol="0">
            <a:spAutoFit/>
          </a:bodyPr>
          <a:lstStyle/>
          <a:p>
            <a:r>
              <a:rPr lang="ja-JP" altLang="en-US" sz="2400" dirty="0"/>
              <a:t>毎朝服装を考えることに時間を取られる</a:t>
            </a:r>
            <a:endParaRPr kumimoji="1" lang="ja-JP" altLang="en-US" sz="2400" dirty="0"/>
          </a:p>
        </p:txBody>
      </p:sp>
    </p:spTree>
    <p:extLst>
      <p:ext uri="{BB962C8B-B14F-4D97-AF65-F5344CB8AC3E}">
        <p14:creationId xmlns:p14="http://schemas.microsoft.com/office/powerpoint/2010/main" val="13328091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四角形: 角を丸くする 4">
            <a:extLst>
              <a:ext uri="{FF2B5EF4-FFF2-40B4-BE49-F238E27FC236}">
                <a16:creationId xmlns:a16="http://schemas.microsoft.com/office/drawing/2014/main" id="{0F74BBF8-9D8D-4765-A307-0FD78DDAA26F}"/>
              </a:ext>
            </a:extLst>
          </p:cNvPr>
          <p:cNvSpPr/>
          <p:nvPr/>
        </p:nvSpPr>
        <p:spPr>
          <a:xfrm>
            <a:off x="428625" y="1130158"/>
            <a:ext cx="3277456" cy="1027415"/>
          </a:xfrm>
          <a:prstGeom prst="roundRect">
            <a:avLst/>
          </a:prstGeom>
          <a:solidFill>
            <a:srgbClr val="B8D4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C4E293E7-8925-4EAD-8B78-DF5C6456A942}"/>
              </a:ext>
            </a:extLst>
          </p:cNvPr>
          <p:cNvSpPr>
            <a:spLocks noGrp="1"/>
          </p:cNvSpPr>
          <p:nvPr>
            <p:ph type="title"/>
          </p:nvPr>
        </p:nvSpPr>
        <p:spPr/>
        <p:txBody>
          <a:bodyPr>
            <a:normAutofit/>
          </a:bodyPr>
          <a:lstStyle/>
          <a:p>
            <a:r>
              <a:rPr kumimoji="1" lang="ja-JP" altLang="en-US" sz="4400" b="1" dirty="0"/>
              <a:t>松倉一生</a:t>
            </a:r>
          </a:p>
        </p:txBody>
      </p:sp>
      <p:sp>
        <p:nvSpPr>
          <p:cNvPr id="3" name="コンテンツ プレースホルダー 2">
            <a:extLst>
              <a:ext uri="{FF2B5EF4-FFF2-40B4-BE49-F238E27FC236}">
                <a16:creationId xmlns:a16="http://schemas.microsoft.com/office/drawing/2014/main" id="{B96EB204-BAEF-40FF-96EC-A72915E9E6B0}"/>
              </a:ext>
            </a:extLst>
          </p:cNvPr>
          <p:cNvSpPr>
            <a:spLocks noGrp="1"/>
          </p:cNvSpPr>
          <p:nvPr>
            <p:ph idx="1"/>
          </p:nvPr>
        </p:nvSpPr>
        <p:spPr>
          <a:xfrm>
            <a:off x="5183188" y="987425"/>
            <a:ext cx="6172200" cy="5444197"/>
          </a:xfrm>
        </p:spPr>
        <p:txBody>
          <a:bodyPr>
            <a:normAutofit fontScale="85000" lnSpcReduction="20000"/>
          </a:bodyPr>
          <a:lstStyle/>
          <a:p>
            <a:pPr marL="0" indent="0">
              <a:buNone/>
            </a:pPr>
            <a:r>
              <a:rPr lang="en-US" altLang="ja-JP" sz="2800" dirty="0"/>
              <a:t>【</a:t>
            </a:r>
            <a:r>
              <a:rPr kumimoji="1" lang="en-US" altLang="ja-JP" sz="2800" dirty="0"/>
              <a:t>5</a:t>
            </a:r>
            <a:r>
              <a:rPr kumimoji="1" lang="ja-JP" altLang="en-US" sz="2800" dirty="0"/>
              <a:t>月よりできるようになったこと</a:t>
            </a:r>
            <a:r>
              <a:rPr lang="en-US" altLang="ja-JP" sz="2800" dirty="0"/>
              <a:t>】</a:t>
            </a:r>
            <a:endParaRPr kumimoji="1" lang="en-US" altLang="ja-JP" sz="2800" dirty="0"/>
          </a:p>
          <a:p>
            <a:r>
              <a:rPr kumimoji="1" lang="en-US" altLang="ja-JP" sz="2800" dirty="0"/>
              <a:t>Java</a:t>
            </a:r>
            <a:r>
              <a:rPr kumimoji="1" lang="ja-JP" altLang="en-US" sz="2800" dirty="0"/>
              <a:t>のオブジェクト指向を少しだけ理解できた</a:t>
            </a:r>
          </a:p>
          <a:p>
            <a:r>
              <a:rPr kumimoji="1" lang="en-US" altLang="ja-JP" sz="2800" dirty="0"/>
              <a:t>API</a:t>
            </a:r>
            <a:r>
              <a:rPr kumimoji="1" lang="ja-JP" altLang="en-US" sz="2800" dirty="0"/>
              <a:t>を用いてデータを取得すること</a:t>
            </a:r>
            <a:endParaRPr kumimoji="1" lang="en-US" altLang="ja-JP" sz="2800" dirty="0"/>
          </a:p>
          <a:p>
            <a:endParaRPr kumimoji="1" lang="ja-JP" altLang="en-US" sz="2800" dirty="0"/>
          </a:p>
          <a:p>
            <a:pPr marL="0" indent="0">
              <a:buNone/>
            </a:pPr>
            <a:r>
              <a:rPr kumimoji="1" lang="en-US" altLang="ja-JP" sz="2800" dirty="0"/>
              <a:t>【</a:t>
            </a:r>
            <a:r>
              <a:rPr kumimoji="1" lang="ja-JP" altLang="en-US" sz="2800" dirty="0"/>
              <a:t>チーム開発で学んだこと</a:t>
            </a:r>
            <a:r>
              <a:rPr lang="en-US" altLang="ja-JP" sz="2800" dirty="0"/>
              <a:t>】</a:t>
            </a:r>
            <a:endParaRPr kumimoji="1" lang="en-US" altLang="ja-JP" sz="2800" dirty="0"/>
          </a:p>
          <a:p>
            <a:r>
              <a:rPr lang="ja-JP" altLang="en-US" sz="2800" dirty="0"/>
              <a:t>たった５人でも認識を統一して１つのものを作り上げる難しさ</a:t>
            </a:r>
          </a:p>
          <a:p>
            <a:r>
              <a:rPr lang="ja-JP" altLang="en-US" sz="2800" dirty="0"/>
              <a:t>一人では高い壁もチームなら乗り越えられるということ</a:t>
            </a:r>
          </a:p>
          <a:p>
            <a:r>
              <a:rPr lang="ja-JP" altLang="en-US" sz="2800" dirty="0"/>
              <a:t>スケジュールは思うように進まない</a:t>
            </a:r>
            <a:endParaRPr lang="en-US" altLang="ja-JP" sz="2800" dirty="0"/>
          </a:p>
          <a:p>
            <a:endParaRPr lang="en-US" altLang="ja-JP" sz="2800" dirty="0"/>
          </a:p>
          <a:p>
            <a:pPr marL="0" indent="0">
              <a:buNone/>
            </a:pPr>
            <a:r>
              <a:rPr lang="en-US" altLang="ja-JP" sz="2800" dirty="0"/>
              <a:t>【</a:t>
            </a:r>
            <a:r>
              <a:rPr lang="ja-JP" altLang="en-US" sz="2800" dirty="0"/>
              <a:t>気づいたこと</a:t>
            </a:r>
            <a:r>
              <a:rPr lang="en-US" altLang="ja-JP" sz="2800" dirty="0"/>
              <a:t>】</a:t>
            </a:r>
          </a:p>
          <a:p>
            <a:r>
              <a:rPr kumimoji="1" lang="ja-JP" altLang="en-US" sz="2800" dirty="0"/>
              <a:t>調べる技術力が高いと開発がスムーズに進む</a:t>
            </a:r>
          </a:p>
          <a:p>
            <a:pPr marL="0" indent="0">
              <a:buNone/>
            </a:pPr>
            <a:endParaRPr kumimoji="1" lang="en-US" altLang="ja-JP" sz="2800" dirty="0"/>
          </a:p>
          <a:p>
            <a:endParaRPr kumimoji="1" lang="ja-JP" altLang="en-US" sz="2800" dirty="0"/>
          </a:p>
          <a:p>
            <a:endParaRPr kumimoji="1" lang="ja-JP" altLang="en-US" sz="2800" dirty="0"/>
          </a:p>
        </p:txBody>
      </p:sp>
      <p:sp>
        <p:nvSpPr>
          <p:cNvPr id="4" name="テキスト プレースホルダー 3">
            <a:extLst>
              <a:ext uri="{FF2B5EF4-FFF2-40B4-BE49-F238E27FC236}">
                <a16:creationId xmlns:a16="http://schemas.microsoft.com/office/drawing/2014/main" id="{86A45445-7D14-47F4-AB42-39C495910C9D}"/>
              </a:ext>
            </a:extLst>
          </p:cNvPr>
          <p:cNvSpPr>
            <a:spLocks noGrp="1"/>
          </p:cNvSpPr>
          <p:nvPr>
            <p:ph type="body" sz="half" idx="2"/>
          </p:nvPr>
        </p:nvSpPr>
        <p:spPr/>
        <p:txBody>
          <a:bodyPr/>
          <a:lstStyle/>
          <a:p>
            <a:endParaRPr kumimoji="1" lang="en-US" altLang="ja-JP" sz="2000" dirty="0"/>
          </a:p>
          <a:p>
            <a:r>
              <a:rPr kumimoji="1" lang="en-US" altLang="ja-JP" sz="2000" dirty="0"/>
              <a:t>【</a:t>
            </a:r>
            <a:r>
              <a:rPr kumimoji="1" lang="ja-JP" altLang="en-US" sz="2000" dirty="0"/>
              <a:t>担当箇所</a:t>
            </a:r>
            <a:r>
              <a:rPr kumimoji="1" lang="en-US" altLang="ja-JP" sz="2000" dirty="0"/>
              <a:t>】</a:t>
            </a:r>
          </a:p>
          <a:p>
            <a:r>
              <a:rPr kumimoji="1" lang="ja-JP" altLang="en-US" sz="2000" dirty="0"/>
              <a:t>天気情報取得機能</a:t>
            </a:r>
            <a:endParaRPr kumimoji="1" lang="en-US" altLang="ja-JP" sz="2000" dirty="0"/>
          </a:p>
          <a:p>
            <a:r>
              <a:rPr kumimoji="1" lang="ja-JP" altLang="en-US" sz="2000" dirty="0"/>
              <a:t>天気表示機能</a:t>
            </a:r>
            <a:endParaRPr kumimoji="1" lang="en-US" altLang="ja-JP" sz="2000" dirty="0"/>
          </a:p>
          <a:p>
            <a:r>
              <a:rPr kumimoji="1" lang="ja-JP" altLang="en-US" sz="2000" dirty="0"/>
              <a:t>おすすめ表示機能</a:t>
            </a:r>
            <a:endParaRPr kumimoji="1" lang="en-US" altLang="ja-JP" sz="2000" dirty="0"/>
          </a:p>
          <a:p>
            <a:r>
              <a:rPr kumimoji="1" lang="ja-JP" altLang="en-US" sz="2000" dirty="0"/>
              <a:t>編集削除機能</a:t>
            </a:r>
            <a:endParaRPr kumimoji="1" lang="en-US" altLang="ja-JP" sz="2000" dirty="0"/>
          </a:p>
        </p:txBody>
      </p:sp>
    </p:spTree>
    <p:extLst>
      <p:ext uri="{BB962C8B-B14F-4D97-AF65-F5344CB8AC3E}">
        <p14:creationId xmlns:p14="http://schemas.microsoft.com/office/powerpoint/2010/main" val="16854945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四角形: 1 つの角を切り取る 10">
            <a:extLst>
              <a:ext uri="{FF2B5EF4-FFF2-40B4-BE49-F238E27FC236}">
                <a16:creationId xmlns:a16="http://schemas.microsoft.com/office/drawing/2014/main" id="{1CD9201F-A823-4C2F-93F2-822CE783708D}"/>
              </a:ext>
            </a:extLst>
          </p:cNvPr>
          <p:cNvSpPr/>
          <p:nvPr/>
        </p:nvSpPr>
        <p:spPr>
          <a:xfrm flipH="1">
            <a:off x="1400173" y="681037"/>
            <a:ext cx="9458324" cy="5756096"/>
          </a:xfrm>
          <a:prstGeom prst="snip1Rect">
            <a:avLst/>
          </a:prstGeom>
          <a:solidFill>
            <a:srgbClr val="B8D4D3"/>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B8D4D3"/>
              </a:solidFill>
              <a:effectLst/>
              <a:uLnTx/>
              <a:uFillTx/>
              <a:latin typeface="Times New Roman" panose="02020603050405020304"/>
              <a:ea typeface="ＭＳ Ｐ明朝" panose="02020600040205080304" pitchFamily="18" charset="-128"/>
              <a:cs typeface="+mn-cs"/>
            </a:endParaRPr>
          </a:p>
        </p:txBody>
      </p:sp>
      <p:sp>
        <p:nvSpPr>
          <p:cNvPr id="12" name="減算記号 11">
            <a:extLst>
              <a:ext uri="{FF2B5EF4-FFF2-40B4-BE49-F238E27FC236}">
                <a16:creationId xmlns:a16="http://schemas.microsoft.com/office/drawing/2014/main" id="{FDB6A37B-0230-4D32-932D-E341D3097CE7}"/>
              </a:ext>
            </a:extLst>
          </p:cNvPr>
          <p:cNvSpPr/>
          <p:nvPr/>
        </p:nvSpPr>
        <p:spPr>
          <a:xfrm>
            <a:off x="-298383" y="5744759"/>
            <a:ext cx="12859351" cy="519720"/>
          </a:xfrm>
          <a:prstGeom prst="mathMinus">
            <a:avLst/>
          </a:prstGeom>
          <a:solidFill>
            <a:srgbClr val="F3F5F2"/>
          </a:solidFill>
          <a:ln>
            <a:no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F3F5F2"/>
              </a:solidFill>
              <a:effectLst/>
              <a:uLnTx/>
              <a:uFillTx/>
              <a:latin typeface="Times New Roman" panose="02020603050405020304"/>
              <a:ea typeface="ＭＳ Ｐ明朝" panose="02020600040205080304" pitchFamily="18" charset="-128"/>
              <a:cs typeface="+mn-cs"/>
            </a:endParaRPr>
          </a:p>
        </p:txBody>
      </p:sp>
      <p:sp>
        <p:nvSpPr>
          <p:cNvPr id="13" name="フローチャート: 結合子 12">
            <a:extLst>
              <a:ext uri="{FF2B5EF4-FFF2-40B4-BE49-F238E27FC236}">
                <a16:creationId xmlns:a16="http://schemas.microsoft.com/office/drawing/2014/main" id="{3711E2C2-AFC9-4AC5-85BA-24FAF9CF72F5}"/>
              </a:ext>
            </a:extLst>
          </p:cNvPr>
          <p:cNvSpPr/>
          <p:nvPr/>
        </p:nvSpPr>
        <p:spPr>
          <a:xfrm>
            <a:off x="1942964" y="1284132"/>
            <a:ext cx="440689" cy="385011"/>
          </a:xfrm>
          <a:prstGeom prst="flowChartConnector">
            <a:avLst/>
          </a:prstGeom>
          <a:solidFill>
            <a:srgbClr val="F3F5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Times New Roman" panose="02020603050405020304"/>
              <a:ea typeface="ＭＳ Ｐ明朝" panose="02020600040205080304" pitchFamily="18" charset="-128"/>
              <a:cs typeface="+mn-cs"/>
            </a:endParaRPr>
          </a:p>
        </p:txBody>
      </p:sp>
      <p:sp>
        <p:nvSpPr>
          <p:cNvPr id="3" name="字幕 2">
            <a:extLst>
              <a:ext uri="{FF2B5EF4-FFF2-40B4-BE49-F238E27FC236}">
                <a16:creationId xmlns:a16="http://schemas.microsoft.com/office/drawing/2014/main" id="{0E69DC7B-EB9E-4D53-9B49-270F93F8560C}"/>
              </a:ext>
            </a:extLst>
          </p:cNvPr>
          <p:cNvSpPr>
            <a:spLocks noGrp="1"/>
          </p:cNvSpPr>
          <p:nvPr>
            <p:ph type="subTitle" idx="1"/>
          </p:nvPr>
        </p:nvSpPr>
        <p:spPr>
          <a:xfrm>
            <a:off x="1524000" y="3602038"/>
            <a:ext cx="9144000" cy="2036762"/>
          </a:xfrm>
        </p:spPr>
        <p:txBody>
          <a:bodyPr>
            <a:normAutofit fontScale="92500" lnSpcReduction="10000"/>
          </a:bodyPr>
          <a:lstStyle/>
          <a:p>
            <a:endParaRPr kumimoji="1" lang="en-US" altLang="ja-JP" dirty="0">
              <a:solidFill>
                <a:srgbClr val="818076"/>
              </a:solidFill>
            </a:endParaRPr>
          </a:p>
          <a:p>
            <a:endParaRPr kumimoji="1" lang="en-US" altLang="ja-JP" dirty="0">
              <a:solidFill>
                <a:srgbClr val="818076"/>
              </a:solidFill>
            </a:endParaRPr>
          </a:p>
          <a:p>
            <a:r>
              <a:rPr lang="ja-JP" altLang="en-US" sz="2600" dirty="0">
                <a:solidFill>
                  <a:srgbClr val="230647"/>
                </a:solidFill>
              </a:rPr>
              <a:t>快適な</a:t>
            </a:r>
            <a:r>
              <a:rPr lang="en-US" altLang="ja-JP" sz="2600" dirty="0">
                <a:solidFill>
                  <a:srgbClr val="230647"/>
                </a:solidFill>
              </a:rPr>
              <a:t>1</a:t>
            </a:r>
            <a:r>
              <a:rPr lang="ja-JP" altLang="en-US" sz="2600" dirty="0">
                <a:solidFill>
                  <a:srgbClr val="230647"/>
                </a:solidFill>
              </a:rPr>
              <a:t>日の始まりをあなたに</a:t>
            </a:r>
            <a:endParaRPr lang="en-US" altLang="ja-JP" sz="2600" dirty="0">
              <a:solidFill>
                <a:srgbClr val="230647"/>
              </a:solidFill>
            </a:endParaRPr>
          </a:p>
          <a:p>
            <a:endParaRPr lang="en-US" altLang="ja-JP" sz="2600" dirty="0">
              <a:solidFill>
                <a:srgbClr val="230647"/>
              </a:solidFill>
            </a:endParaRPr>
          </a:p>
          <a:p>
            <a:r>
              <a:rPr lang="ja-JP" altLang="en-US" sz="2600" dirty="0">
                <a:solidFill>
                  <a:srgbClr val="230647"/>
                </a:solidFill>
              </a:rPr>
              <a:t>チーム</a:t>
            </a:r>
            <a:r>
              <a:rPr lang="en-US" altLang="ja-JP" sz="2600" dirty="0">
                <a:solidFill>
                  <a:srgbClr val="230647"/>
                </a:solidFill>
              </a:rPr>
              <a:t>A</a:t>
            </a:r>
            <a:r>
              <a:rPr lang="ja-JP" altLang="en-US" sz="2600" dirty="0">
                <a:solidFill>
                  <a:srgbClr val="230647"/>
                </a:solidFill>
              </a:rPr>
              <a:t>型</a:t>
            </a:r>
            <a:endParaRPr lang="en-US" altLang="ja-JP" sz="2600" dirty="0">
              <a:solidFill>
                <a:srgbClr val="230647"/>
              </a:solidFill>
            </a:endParaRPr>
          </a:p>
          <a:p>
            <a:endParaRPr lang="en-US" altLang="ja-JP" sz="2600" dirty="0">
              <a:solidFill>
                <a:srgbClr val="230647"/>
              </a:solidFill>
            </a:endParaRPr>
          </a:p>
          <a:p>
            <a:endParaRPr kumimoji="1" lang="ja-JP" altLang="en-US" dirty="0"/>
          </a:p>
        </p:txBody>
      </p:sp>
      <p:pic>
        <p:nvPicPr>
          <p:cNvPr id="5" name="図 4" descr="テキスト&#10;&#10;自動的に生成された説明">
            <a:extLst>
              <a:ext uri="{FF2B5EF4-FFF2-40B4-BE49-F238E27FC236}">
                <a16:creationId xmlns:a16="http://schemas.microsoft.com/office/drawing/2014/main" id="{24A83D8D-6F3A-4B2B-ABB7-47615BF1B2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03673" y="1986371"/>
            <a:ext cx="8949408" cy="2036761"/>
          </a:xfrm>
          <a:prstGeom prst="rect">
            <a:avLst/>
          </a:prstGeom>
        </p:spPr>
      </p:pic>
    </p:spTree>
    <p:extLst>
      <p:ext uri="{BB962C8B-B14F-4D97-AF65-F5344CB8AC3E}">
        <p14:creationId xmlns:p14="http://schemas.microsoft.com/office/powerpoint/2010/main" val="19649658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E626EF3-4C79-49BC-B0A4-C617CD28DF95}"/>
              </a:ext>
            </a:extLst>
          </p:cNvPr>
          <p:cNvSpPr>
            <a:spLocks noGrp="1"/>
          </p:cNvSpPr>
          <p:nvPr>
            <p:ph type="title"/>
          </p:nvPr>
        </p:nvSpPr>
        <p:spPr/>
        <p:txBody>
          <a:bodyPr/>
          <a:lstStyle/>
          <a:p>
            <a:r>
              <a:rPr lang="ja-JP" altLang="en-US" dirty="0"/>
              <a:t>　　　　　　　  　　 はどんな人向け</a:t>
            </a:r>
            <a:r>
              <a:rPr lang="en-US" altLang="ja-JP" dirty="0"/>
              <a:t>?</a:t>
            </a:r>
            <a:endParaRPr kumimoji="1" lang="ja-JP" altLang="en-US" dirty="0"/>
          </a:p>
        </p:txBody>
      </p:sp>
      <p:sp>
        <p:nvSpPr>
          <p:cNvPr id="3" name="コンテンツ プレースホルダー 2">
            <a:extLst>
              <a:ext uri="{FF2B5EF4-FFF2-40B4-BE49-F238E27FC236}">
                <a16:creationId xmlns:a16="http://schemas.microsoft.com/office/drawing/2014/main" id="{F9E936EC-2CDC-4B5B-8D78-F4B6CE631556}"/>
              </a:ext>
            </a:extLst>
          </p:cNvPr>
          <p:cNvSpPr>
            <a:spLocks noGrp="1"/>
          </p:cNvSpPr>
          <p:nvPr>
            <p:ph idx="1"/>
          </p:nvPr>
        </p:nvSpPr>
        <p:spPr/>
        <p:txBody>
          <a:bodyPr/>
          <a:lstStyle/>
          <a:p>
            <a:pPr marL="0" indent="0">
              <a:buNone/>
            </a:pPr>
            <a:endParaRPr lang="en-US" altLang="ja-JP" dirty="0"/>
          </a:p>
          <a:p>
            <a:r>
              <a:rPr lang="ja-JP" altLang="en-US" dirty="0"/>
              <a:t>気温に合わせた服装を考えるのが苦手な人</a:t>
            </a:r>
            <a:endParaRPr lang="en-US" altLang="ja-JP" dirty="0"/>
          </a:p>
          <a:p>
            <a:r>
              <a:rPr lang="ja-JP" altLang="en-US" dirty="0"/>
              <a:t>オフィスカジュアルの服装に悩む新社会人</a:t>
            </a:r>
            <a:endParaRPr lang="en-US" altLang="ja-JP" dirty="0"/>
          </a:p>
          <a:p>
            <a:r>
              <a:rPr lang="ja-JP" altLang="en-US" dirty="0"/>
              <a:t>毎朝少しでも多く寝たい人</a:t>
            </a:r>
            <a:endParaRPr kumimoji="1" lang="ja-JP" altLang="en-US" dirty="0"/>
          </a:p>
        </p:txBody>
      </p:sp>
      <p:pic>
        <p:nvPicPr>
          <p:cNvPr id="5" name="図 4" descr="テキスト&#10;&#10;自動的に生成された説明">
            <a:extLst>
              <a:ext uri="{FF2B5EF4-FFF2-40B4-BE49-F238E27FC236}">
                <a16:creationId xmlns:a16="http://schemas.microsoft.com/office/drawing/2014/main" id="{3329FB94-38E2-447F-8D1B-3EEA6DE3F7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7503" y="365125"/>
            <a:ext cx="5559077" cy="1144588"/>
          </a:xfrm>
          <a:prstGeom prst="rect">
            <a:avLst/>
          </a:prstGeom>
        </p:spPr>
      </p:pic>
      <p:pic>
        <p:nvPicPr>
          <p:cNvPr id="8" name="図 7" descr="挿絵 が含まれている画像&#10;&#10;自動的に生成された説明">
            <a:extLst>
              <a:ext uri="{FF2B5EF4-FFF2-40B4-BE49-F238E27FC236}">
                <a16:creationId xmlns:a16="http://schemas.microsoft.com/office/drawing/2014/main" id="{FB390F31-72B0-4EA8-BA51-3D35AA78D8C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45333" y="2983832"/>
            <a:ext cx="3286951" cy="3509043"/>
          </a:xfrm>
          <a:prstGeom prst="rect">
            <a:avLst/>
          </a:prstGeom>
        </p:spPr>
      </p:pic>
      <p:sp>
        <p:nvSpPr>
          <p:cNvPr id="9" name="フリーフォーム: 図形 8">
            <a:extLst>
              <a:ext uri="{FF2B5EF4-FFF2-40B4-BE49-F238E27FC236}">
                <a16:creationId xmlns:a16="http://schemas.microsoft.com/office/drawing/2014/main" id="{2303E974-03F4-475C-8A10-F997858A2D9E}"/>
              </a:ext>
            </a:extLst>
          </p:cNvPr>
          <p:cNvSpPr/>
          <p:nvPr/>
        </p:nvSpPr>
        <p:spPr>
          <a:xfrm rot="5400000" flipV="1">
            <a:off x="160694" y="270427"/>
            <a:ext cx="1519422" cy="978569"/>
          </a:xfrm>
          <a:custGeom>
            <a:avLst/>
            <a:gdLst>
              <a:gd name="connsiteX0" fmla="*/ 0 w 3155712"/>
              <a:gd name="connsiteY0" fmla="*/ 0 h 818148"/>
              <a:gd name="connsiteX1" fmla="*/ 3155712 w 3155712"/>
              <a:gd name="connsiteY1" fmla="*/ 0 h 818148"/>
              <a:gd name="connsiteX2" fmla="*/ 3155712 w 3155712"/>
              <a:gd name="connsiteY2" fmla="*/ 1 h 818148"/>
              <a:gd name="connsiteX3" fmla="*/ 2829140 w 3155712"/>
              <a:gd name="connsiteY3" fmla="*/ 1 h 818148"/>
              <a:gd name="connsiteX4" fmla="*/ 2420067 w 3155712"/>
              <a:gd name="connsiteY4" fmla="*/ 409074 h 818148"/>
              <a:gd name="connsiteX5" fmla="*/ 2829140 w 3155712"/>
              <a:gd name="connsiteY5" fmla="*/ 818148 h 818148"/>
              <a:gd name="connsiteX6" fmla="*/ 0 w 3155712"/>
              <a:gd name="connsiteY6" fmla="*/ 818148 h 81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55712" h="818148">
                <a:moveTo>
                  <a:pt x="0" y="0"/>
                </a:moveTo>
                <a:lnTo>
                  <a:pt x="3155712" y="0"/>
                </a:lnTo>
                <a:lnTo>
                  <a:pt x="3155712" y="1"/>
                </a:lnTo>
                <a:lnTo>
                  <a:pt x="2829140" y="1"/>
                </a:lnTo>
                <a:lnTo>
                  <a:pt x="2420067" y="409074"/>
                </a:lnTo>
                <a:lnTo>
                  <a:pt x="2829140" y="818148"/>
                </a:lnTo>
                <a:lnTo>
                  <a:pt x="0" y="818148"/>
                </a:lnTo>
                <a:close/>
              </a:path>
            </a:pathLst>
          </a:custGeom>
          <a:solidFill>
            <a:srgbClr val="B8D4D3"/>
          </a:solidFill>
          <a:ln>
            <a:noFill/>
          </a:ln>
        </p:spPr>
        <p:style>
          <a:lnRef idx="0">
            <a:scrgbClr r="0" g="0" b="0"/>
          </a:lnRef>
          <a:fillRef idx="0">
            <a:scrgbClr r="0" g="0" b="0"/>
          </a:fillRef>
          <a:effectRef idx="0">
            <a:scrgbClr r="0" g="0" b="0"/>
          </a:effectRef>
          <a:fontRef idx="minor">
            <a:schemeClr val="lt1"/>
          </a:fontRef>
        </p:style>
        <p:txBody>
          <a:bodyPr vert="eaVert"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3200" b="0" i="0" u="none" strike="noStrike" kern="1200" cap="none" spc="0" normalizeH="0" baseline="0" noProof="0" dirty="0">
              <a:ln>
                <a:noFill/>
              </a:ln>
              <a:solidFill>
                <a:srgbClr val="403E60"/>
              </a:solidFill>
              <a:effectLst/>
              <a:uLnTx/>
              <a:uFillTx/>
              <a:latin typeface="Times New Roman" panose="02020603050405020304"/>
              <a:ea typeface="ＭＳ Ｐ明朝" panose="02020600040205080304" pitchFamily="18" charset="-128"/>
              <a:cs typeface="+mn-cs"/>
            </a:endParaRPr>
          </a:p>
        </p:txBody>
      </p:sp>
    </p:spTree>
    <p:extLst>
      <p:ext uri="{BB962C8B-B14F-4D97-AF65-F5344CB8AC3E}">
        <p14:creationId xmlns:p14="http://schemas.microsoft.com/office/powerpoint/2010/main" val="40623689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プレースホルダー 2">
            <a:extLst>
              <a:ext uri="{FF2B5EF4-FFF2-40B4-BE49-F238E27FC236}">
                <a16:creationId xmlns:a16="http://schemas.microsoft.com/office/drawing/2014/main" id="{057A0355-884F-4403-B6D9-123CECDC818C}"/>
              </a:ext>
            </a:extLst>
          </p:cNvPr>
          <p:cNvSpPr>
            <a:spLocks noGrp="1"/>
          </p:cNvSpPr>
          <p:nvPr>
            <p:ph type="body" idx="1"/>
          </p:nvPr>
        </p:nvSpPr>
        <p:spPr/>
        <p:txBody>
          <a:bodyPr/>
          <a:lstStyle/>
          <a:p>
            <a:endParaRPr kumimoji="1" lang="en-US" altLang="ja-JP" b="1">
              <a:solidFill>
                <a:srgbClr val="230647"/>
              </a:solidFill>
            </a:endParaRPr>
          </a:p>
          <a:p>
            <a:r>
              <a:rPr kumimoji="1" lang="ja-JP" altLang="en-US" b="1">
                <a:solidFill>
                  <a:srgbClr val="230647"/>
                </a:solidFill>
              </a:rPr>
              <a:t>あなたに応じて適切な服装を提案し、</a:t>
            </a:r>
            <a:endParaRPr kumimoji="1" lang="en-US" altLang="ja-JP" b="1">
              <a:solidFill>
                <a:srgbClr val="230647"/>
              </a:solidFill>
            </a:endParaRPr>
          </a:p>
          <a:p>
            <a:r>
              <a:rPr lang="ja-JP" altLang="en-US" b="1">
                <a:solidFill>
                  <a:srgbClr val="230647"/>
                </a:solidFill>
              </a:rPr>
              <a:t>快適な</a:t>
            </a:r>
            <a:r>
              <a:rPr lang="en-US" altLang="ja-JP" b="1">
                <a:solidFill>
                  <a:srgbClr val="230647"/>
                </a:solidFill>
              </a:rPr>
              <a:t>1</a:t>
            </a:r>
            <a:r>
              <a:rPr lang="ja-JP" altLang="en-US" b="1">
                <a:solidFill>
                  <a:srgbClr val="230647"/>
                </a:solidFill>
              </a:rPr>
              <a:t>日の始まりをサポートするアプリ</a:t>
            </a:r>
            <a:endParaRPr kumimoji="1" lang="ja-JP" altLang="en-US" b="1" dirty="0">
              <a:solidFill>
                <a:srgbClr val="230647"/>
              </a:solidFill>
            </a:endParaRPr>
          </a:p>
        </p:txBody>
      </p:sp>
      <p:pic>
        <p:nvPicPr>
          <p:cNvPr id="5" name="図 4" descr="テキスト&#10;&#10;自動的に生成された説明">
            <a:extLst>
              <a:ext uri="{FF2B5EF4-FFF2-40B4-BE49-F238E27FC236}">
                <a16:creationId xmlns:a16="http://schemas.microsoft.com/office/drawing/2014/main" id="{EBDD3961-EB3F-46D5-838B-4B5574DE86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318" y="1700113"/>
            <a:ext cx="11961800" cy="2722339"/>
          </a:xfrm>
          <a:prstGeom prst="rect">
            <a:avLst/>
          </a:prstGeom>
        </p:spPr>
      </p:pic>
      <p:sp>
        <p:nvSpPr>
          <p:cNvPr id="2" name="正方形/長方形 1">
            <a:extLst>
              <a:ext uri="{FF2B5EF4-FFF2-40B4-BE49-F238E27FC236}">
                <a16:creationId xmlns:a16="http://schemas.microsoft.com/office/drawing/2014/main" id="{47C84A95-10C8-4E6E-BEF5-7A73FA39944F}"/>
              </a:ext>
            </a:extLst>
          </p:cNvPr>
          <p:cNvSpPr/>
          <p:nvPr/>
        </p:nvSpPr>
        <p:spPr>
          <a:xfrm>
            <a:off x="333518" y="472611"/>
            <a:ext cx="11524964" cy="6051479"/>
          </a:xfrm>
          <a:prstGeom prst="rect">
            <a:avLst/>
          </a:prstGeom>
          <a:noFill/>
          <a:ln w="28575">
            <a:solidFill>
              <a:srgbClr val="230647"/>
            </a:solidFill>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
        <p:nvSpPr>
          <p:cNvPr id="4" name="直角三角形 3">
            <a:extLst>
              <a:ext uri="{FF2B5EF4-FFF2-40B4-BE49-F238E27FC236}">
                <a16:creationId xmlns:a16="http://schemas.microsoft.com/office/drawing/2014/main" id="{1E514D59-7076-4BBD-BD47-F9BAE4DC56BE}"/>
              </a:ext>
            </a:extLst>
          </p:cNvPr>
          <p:cNvSpPr/>
          <p:nvPr/>
        </p:nvSpPr>
        <p:spPr>
          <a:xfrm rot="16200000">
            <a:off x="8794678" y="3490933"/>
            <a:ext cx="3236359" cy="3251198"/>
          </a:xfrm>
          <a:prstGeom prst="rtTriangle">
            <a:avLst/>
          </a:prstGeom>
          <a:solidFill>
            <a:srgbClr val="B8D4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13008336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42AEC0D-869E-4FE3-83BB-E3C45442B71C}"/>
              </a:ext>
            </a:extLst>
          </p:cNvPr>
          <p:cNvSpPr>
            <a:spLocks noGrp="1"/>
          </p:cNvSpPr>
          <p:nvPr>
            <p:ph type="title"/>
          </p:nvPr>
        </p:nvSpPr>
        <p:spPr/>
        <p:txBody>
          <a:bodyPr/>
          <a:lstStyle/>
          <a:p>
            <a:r>
              <a:rPr kumimoji="1" lang="ja-JP" altLang="en-US" dirty="0"/>
              <a:t>具体的なアプリの仕組み</a:t>
            </a:r>
          </a:p>
        </p:txBody>
      </p:sp>
      <p:sp>
        <p:nvSpPr>
          <p:cNvPr id="3" name="コンテンツ プレースホルダー 2">
            <a:extLst>
              <a:ext uri="{FF2B5EF4-FFF2-40B4-BE49-F238E27FC236}">
                <a16:creationId xmlns:a16="http://schemas.microsoft.com/office/drawing/2014/main" id="{84347917-91DC-4EA6-9963-37C0F65EF1C5}"/>
              </a:ext>
            </a:extLst>
          </p:cNvPr>
          <p:cNvSpPr>
            <a:spLocks noGrp="1"/>
          </p:cNvSpPr>
          <p:nvPr>
            <p:ph idx="1"/>
          </p:nvPr>
        </p:nvSpPr>
        <p:spPr/>
        <p:txBody>
          <a:bodyPr/>
          <a:lstStyle/>
          <a:p>
            <a:endParaRPr kumimoji="1" lang="en-US" altLang="ja-JP" dirty="0"/>
          </a:p>
          <a:p>
            <a:r>
              <a:rPr lang="ja-JP" altLang="en-US" dirty="0"/>
              <a:t>居住地・暑がり寒がり指数などをユーザー登録</a:t>
            </a:r>
            <a:endParaRPr lang="en-US" altLang="ja-JP" dirty="0"/>
          </a:p>
          <a:p>
            <a:r>
              <a:rPr kumimoji="1" lang="ja-JP" altLang="en-US" dirty="0"/>
              <a:t>持っている服を登録</a:t>
            </a:r>
            <a:endParaRPr kumimoji="1" lang="en-US" altLang="ja-JP" dirty="0"/>
          </a:p>
          <a:p>
            <a:r>
              <a:rPr lang="ja-JP" altLang="en-US" dirty="0"/>
              <a:t>今日のおすすめの組み合わせを提示</a:t>
            </a:r>
            <a:endParaRPr lang="en-US" altLang="ja-JP" dirty="0"/>
          </a:p>
          <a:p>
            <a:r>
              <a:rPr kumimoji="1" lang="ja-JP" altLang="en-US" dirty="0"/>
              <a:t>服を確認して、着た服の組み合わせをコーディネート登録</a:t>
            </a:r>
            <a:endParaRPr kumimoji="1" lang="en-US" altLang="ja-JP" dirty="0"/>
          </a:p>
          <a:p>
            <a:r>
              <a:rPr lang="ja-JP" altLang="en-US" dirty="0"/>
              <a:t>コーディネート履歴から過去の同じような日の服を確認</a:t>
            </a:r>
            <a:endParaRPr kumimoji="1" lang="en-US" altLang="ja-JP" dirty="0"/>
          </a:p>
          <a:p>
            <a:endParaRPr lang="en-US" altLang="ja-JP" dirty="0"/>
          </a:p>
          <a:p>
            <a:endParaRPr kumimoji="1" lang="ja-JP" altLang="en-US" dirty="0"/>
          </a:p>
        </p:txBody>
      </p:sp>
    </p:spTree>
    <p:extLst>
      <p:ext uri="{BB962C8B-B14F-4D97-AF65-F5344CB8AC3E}">
        <p14:creationId xmlns:p14="http://schemas.microsoft.com/office/powerpoint/2010/main" val="34553781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E031BD8-F442-46AF-A62E-A9E79A1322E1}"/>
              </a:ext>
            </a:extLst>
          </p:cNvPr>
          <p:cNvSpPr>
            <a:spLocks noGrp="1"/>
          </p:cNvSpPr>
          <p:nvPr>
            <p:ph type="title"/>
          </p:nvPr>
        </p:nvSpPr>
        <p:spPr/>
        <p:txBody>
          <a:bodyPr/>
          <a:lstStyle/>
          <a:p>
            <a:r>
              <a:rPr kumimoji="1" lang="en-US" altLang="ja-JP" dirty="0"/>
              <a:t>							</a:t>
            </a:r>
            <a:r>
              <a:rPr kumimoji="1" lang="ja-JP" altLang="en-US" dirty="0"/>
              <a:t>の流れ</a:t>
            </a:r>
          </a:p>
        </p:txBody>
      </p:sp>
      <p:pic>
        <p:nvPicPr>
          <p:cNvPr id="4" name="図 3" descr="テキスト&#10;&#10;自動的に生成された説明">
            <a:extLst>
              <a:ext uri="{FF2B5EF4-FFF2-40B4-BE49-F238E27FC236}">
                <a16:creationId xmlns:a16="http://schemas.microsoft.com/office/drawing/2014/main" id="{30F54CB0-751D-4D2A-8BBE-7A63A2FFF6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4790" y="75644"/>
            <a:ext cx="6343881" cy="1443779"/>
          </a:xfrm>
          <a:prstGeom prst="rect">
            <a:avLst/>
          </a:prstGeom>
        </p:spPr>
      </p:pic>
      <p:sp>
        <p:nvSpPr>
          <p:cNvPr id="5" name="フリーフォーム: 図形 4">
            <a:extLst>
              <a:ext uri="{FF2B5EF4-FFF2-40B4-BE49-F238E27FC236}">
                <a16:creationId xmlns:a16="http://schemas.microsoft.com/office/drawing/2014/main" id="{FFACE5F6-B0D8-4419-9D8A-7D80D4299BA0}"/>
              </a:ext>
            </a:extLst>
          </p:cNvPr>
          <p:cNvSpPr/>
          <p:nvPr/>
        </p:nvSpPr>
        <p:spPr>
          <a:xfrm rot="5400000" flipV="1">
            <a:off x="160694" y="270427"/>
            <a:ext cx="1519422" cy="978569"/>
          </a:xfrm>
          <a:custGeom>
            <a:avLst/>
            <a:gdLst>
              <a:gd name="connsiteX0" fmla="*/ 0 w 3155712"/>
              <a:gd name="connsiteY0" fmla="*/ 0 h 818148"/>
              <a:gd name="connsiteX1" fmla="*/ 3155712 w 3155712"/>
              <a:gd name="connsiteY1" fmla="*/ 0 h 818148"/>
              <a:gd name="connsiteX2" fmla="*/ 3155712 w 3155712"/>
              <a:gd name="connsiteY2" fmla="*/ 1 h 818148"/>
              <a:gd name="connsiteX3" fmla="*/ 2829140 w 3155712"/>
              <a:gd name="connsiteY3" fmla="*/ 1 h 818148"/>
              <a:gd name="connsiteX4" fmla="*/ 2420067 w 3155712"/>
              <a:gd name="connsiteY4" fmla="*/ 409074 h 818148"/>
              <a:gd name="connsiteX5" fmla="*/ 2829140 w 3155712"/>
              <a:gd name="connsiteY5" fmla="*/ 818148 h 818148"/>
              <a:gd name="connsiteX6" fmla="*/ 0 w 3155712"/>
              <a:gd name="connsiteY6" fmla="*/ 818148 h 81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55712" h="818148">
                <a:moveTo>
                  <a:pt x="0" y="0"/>
                </a:moveTo>
                <a:lnTo>
                  <a:pt x="3155712" y="0"/>
                </a:lnTo>
                <a:lnTo>
                  <a:pt x="3155712" y="1"/>
                </a:lnTo>
                <a:lnTo>
                  <a:pt x="2829140" y="1"/>
                </a:lnTo>
                <a:lnTo>
                  <a:pt x="2420067" y="409074"/>
                </a:lnTo>
                <a:lnTo>
                  <a:pt x="2829140" y="818148"/>
                </a:lnTo>
                <a:lnTo>
                  <a:pt x="0" y="818148"/>
                </a:lnTo>
                <a:close/>
              </a:path>
            </a:pathLst>
          </a:custGeom>
          <a:solidFill>
            <a:srgbClr val="B8D4D3"/>
          </a:solidFill>
          <a:ln>
            <a:noFill/>
          </a:ln>
        </p:spPr>
        <p:style>
          <a:lnRef idx="0">
            <a:scrgbClr r="0" g="0" b="0"/>
          </a:lnRef>
          <a:fillRef idx="0">
            <a:scrgbClr r="0" g="0" b="0"/>
          </a:fillRef>
          <a:effectRef idx="0">
            <a:scrgbClr r="0" g="0" b="0"/>
          </a:effectRef>
          <a:fontRef idx="minor">
            <a:schemeClr val="lt1"/>
          </a:fontRef>
        </p:style>
        <p:txBody>
          <a:bodyPr vert="eaVert"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3200" b="0" i="0" u="none" strike="noStrike" kern="1200" cap="none" spc="0" normalizeH="0" baseline="0" noProof="0" dirty="0">
              <a:ln>
                <a:noFill/>
              </a:ln>
              <a:solidFill>
                <a:srgbClr val="403E60"/>
              </a:solidFill>
              <a:effectLst/>
              <a:uLnTx/>
              <a:uFillTx/>
              <a:latin typeface="Times New Roman" panose="02020603050405020304"/>
              <a:ea typeface="ＭＳ Ｐ明朝" panose="02020600040205080304" pitchFamily="18" charset="-128"/>
              <a:cs typeface="+mn-cs"/>
            </a:endParaRPr>
          </a:p>
        </p:txBody>
      </p:sp>
      <p:graphicFrame>
        <p:nvGraphicFramePr>
          <p:cNvPr id="6" name="図表 5">
            <a:extLst>
              <a:ext uri="{FF2B5EF4-FFF2-40B4-BE49-F238E27FC236}">
                <a16:creationId xmlns:a16="http://schemas.microsoft.com/office/drawing/2014/main" id="{A297008C-D643-42E9-B56D-2A54BFEEC146}"/>
              </a:ext>
            </a:extLst>
          </p:cNvPr>
          <p:cNvGraphicFramePr/>
          <p:nvPr>
            <p:extLst>
              <p:ext uri="{D42A27DB-BD31-4B8C-83A1-F6EECF244321}">
                <p14:modId xmlns:p14="http://schemas.microsoft.com/office/powerpoint/2010/main" val="1211337192"/>
              </p:ext>
            </p:extLst>
          </p:nvPr>
        </p:nvGraphicFramePr>
        <p:xfrm>
          <a:off x="68495" y="2666536"/>
          <a:ext cx="12123505" cy="971972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7110100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C1CE05C-F404-4FD2-A9A8-AAC34C7C0E45}"/>
              </a:ext>
            </a:extLst>
          </p:cNvPr>
          <p:cNvSpPr>
            <a:spLocks noGrp="1"/>
          </p:cNvSpPr>
          <p:nvPr>
            <p:ph type="title"/>
          </p:nvPr>
        </p:nvSpPr>
        <p:spPr/>
        <p:txBody>
          <a:bodyPr/>
          <a:lstStyle/>
          <a:p>
            <a:r>
              <a:rPr lang="ja-JP" altLang="en-US" dirty="0"/>
              <a:t>    ア</a:t>
            </a:r>
            <a:r>
              <a:rPr kumimoji="1" lang="ja-JP" altLang="en-US" dirty="0"/>
              <a:t>プリの説明</a:t>
            </a:r>
          </a:p>
        </p:txBody>
      </p:sp>
      <p:sp>
        <p:nvSpPr>
          <p:cNvPr id="3" name="コンテンツ プレースホルダー 2">
            <a:extLst>
              <a:ext uri="{FF2B5EF4-FFF2-40B4-BE49-F238E27FC236}">
                <a16:creationId xmlns:a16="http://schemas.microsoft.com/office/drawing/2014/main" id="{07719155-E376-405E-9FE0-85E91E51DBFC}"/>
              </a:ext>
            </a:extLst>
          </p:cNvPr>
          <p:cNvSpPr>
            <a:spLocks noGrp="1"/>
          </p:cNvSpPr>
          <p:nvPr>
            <p:ph idx="1"/>
          </p:nvPr>
        </p:nvSpPr>
        <p:spPr/>
        <p:txBody>
          <a:bodyPr/>
          <a:lstStyle/>
          <a:p>
            <a:r>
              <a:rPr kumimoji="1" lang="ja-JP" altLang="en-US" dirty="0"/>
              <a:t>できれば当日操作は怖いので動画で説明したい</a:t>
            </a:r>
            <a:endParaRPr kumimoji="1" lang="en-US" altLang="ja-JP" dirty="0"/>
          </a:p>
          <a:p>
            <a:r>
              <a:rPr lang="ja-JP" altLang="en-US" dirty="0"/>
              <a:t>暑がり・寒がり機能は推したい</a:t>
            </a:r>
            <a:endParaRPr kumimoji="1" lang="ja-JP" altLang="en-US" dirty="0"/>
          </a:p>
        </p:txBody>
      </p:sp>
      <p:sp>
        <p:nvSpPr>
          <p:cNvPr id="4" name="フリーフォーム: 図形 3">
            <a:extLst>
              <a:ext uri="{FF2B5EF4-FFF2-40B4-BE49-F238E27FC236}">
                <a16:creationId xmlns:a16="http://schemas.microsoft.com/office/drawing/2014/main" id="{4764D895-246B-4E2B-9D62-9F8C34162D76}"/>
              </a:ext>
            </a:extLst>
          </p:cNvPr>
          <p:cNvSpPr/>
          <p:nvPr/>
        </p:nvSpPr>
        <p:spPr>
          <a:xfrm rot="3703055" flipH="1">
            <a:off x="7170277" y="2909541"/>
            <a:ext cx="2436528" cy="3522439"/>
          </a:xfrm>
          <a:custGeom>
            <a:avLst/>
            <a:gdLst>
              <a:gd name="connsiteX0" fmla="*/ 1538153 w 1747589"/>
              <a:gd name="connsiteY0" fmla="*/ 1735113 h 3862746"/>
              <a:gd name="connsiteX1" fmla="*/ 1441348 w 1747589"/>
              <a:gd name="connsiteY1" fmla="*/ 3852599 h 3862746"/>
              <a:gd name="connsiteX2" fmla="*/ 805343 w 1747589"/>
              <a:gd name="connsiteY2" fmla="*/ 3428661 h 3862746"/>
              <a:gd name="connsiteX3" fmla="*/ 686553 w 1747589"/>
              <a:gd name="connsiteY3" fmla="*/ 3241347 h 3862746"/>
              <a:gd name="connsiteX4" fmla="*/ 677463 w 1747589"/>
              <a:gd name="connsiteY4" fmla="*/ 3248227 h 3862746"/>
              <a:gd name="connsiteX5" fmla="*/ 439415 w 1747589"/>
              <a:gd name="connsiteY5" fmla="*/ 3719107 h 3862746"/>
              <a:gd name="connsiteX6" fmla="*/ 555430 w 1747589"/>
              <a:gd name="connsiteY6" fmla="*/ 3161116 h 3862746"/>
              <a:gd name="connsiteX7" fmla="*/ 574198 w 1747589"/>
              <a:gd name="connsiteY7" fmla="*/ 3039201 h 3862746"/>
              <a:gd name="connsiteX8" fmla="*/ 482562 w 1747589"/>
              <a:gd name="connsiteY8" fmla="*/ 2860037 h 3862746"/>
              <a:gd name="connsiteX9" fmla="*/ 209436 w 1747589"/>
              <a:gd name="connsiteY9" fmla="*/ 2127632 h 3862746"/>
              <a:gd name="connsiteX10" fmla="*/ 306241 w 1747589"/>
              <a:gd name="connsiteY10" fmla="*/ 10147 h 3862746"/>
              <a:gd name="connsiteX11" fmla="*/ 1538153 w 1747589"/>
              <a:gd name="connsiteY11" fmla="*/ 1735113 h 3862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47589" h="3862746">
                <a:moveTo>
                  <a:pt x="1538153" y="1735113"/>
                </a:moveTo>
                <a:cubicBezTo>
                  <a:pt x="1851604" y="2796177"/>
                  <a:pt x="1808263" y="3744208"/>
                  <a:pt x="1441348" y="3852599"/>
                </a:cubicBezTo>
                <a:cubicBezTo>
                  <a:pt x="1257891" y="3906795"/>
                  <a:pt x="1028276" y="3740819"/>
                  <a:pt x="805343" y="3428661"/>
                </a:cubicBezTo>
                <a:lnTo>
                  <a:pt x="686553" y="3241347"/>
                </a:lnTo>
                <a:lnTo>
                  <a:pt x="677463" y="3248227"/>
                </a:lnTo>
                <a:cubicBezTo>
                  <a:pt x="602602" y="3320897"/>
                  <a:pt x="524001" y="3463809"/>
                  <a:pt x="439415" y="3719107"/>
                </a:cubicBezTo>
                <a:cubicBezTo>
                  <a:pt x="490087" y="3511891"/>
                  <a:pt x="527517" y="3328089"/>
                  <a:pt x="555430" y="3161116"/>
                </a:cubicBezTo>
                <a:lnTo>
                  <a:pt x="574198" y="3039201"/>
                </a:lnTo>
                <a:lnTo>
                  <a:pt x="482562" y="2860037"/>
                </a:lnTo>
                <a:cubicBezTo>
                  <a:pt x="381043" y="2640116"/>
                  <a:pt x="287799" y="2392898"/>
                  <a:pt x="209436" y="2127632"/>
                </a:cubicBezTo>
                <a:cubicBezTo>
                  <a:pt x="-104015" y="1066569"/>
                  <a:pt x="-60674" y="118538"/>
                  <a:pt x="306241" y="10147"/>
                </a:cubicBezTo>
                <a:cubicBezTo>
                  <a:pt x="673156" y="-98244"/>
                  <a:pt x="1224702" y="674050"/>
                  <a:pt x="1538153" y="1735113"/>
                </a:cubicBezTo>
                <a:close/>
              </a:path>
            </a:pathLst>
          </a:custGeom>
          <a:solidFill>
            <a:srgbClr val="B8D4D3"/>
          </a:solidFill>
          <a:ln w="57150"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wrap="square" rtlCol="0" anchor="ctr">
            <a:noAutofit/>
          </a:bodyPr>
          <a:lstStyle/>
          <a:p>
            <a:pPr algn="ctr"/>
            <a:endParaRPr kumimoji="1" lang="ja-JP" altLang="en-US" dirty="0"/>
          </a:p>
        </p:txBody>
      </p:sp>
      <p:sp>
        <p:nvSpPr>
          <p:cNvPr id="5" name="フリーフォーム: 図形 4">
            <a:extLst>
              <a:ext uri="{FF2B5EF4-FFF2-40B4-BE49-F238E27FC236}">
                <a16:creationId xmlns:a16="http://schemas.microsoft.com/office/drawing/2014/main" id="{1FEA39AF-384A-40A6-8676-A6F78077E31A}"/>
              </a:ext>
            </a:extLst>
          </p:cNvPr>
          <p:cNvSpPr/>
          <p:nvPr/>
        </p:nvSpPr>
        <p:spPr>
          <a:xfrm rot="3703055" flipH="1">
            <a:off x="7228125" y="2835432"/>
            <a:ext cx="2436528" cy="3522439"/>
          </a:xfrm>
          <a:custGeom>
            <a:avLst/>
            <a:gdLst>
              <a:gd name="connsiteX0" fmla="*/ 1538153 w 1747589"/>
              <a:gd name="connsiteY0" fmla="*/ 1735113 h 3862746"/>
              <a:gd name="connsiteX1" fmla="*/ 1441348 w 1747589"/>
              <a:gd name="connsiteY1" fmla="*/ 3852599 h 3862746"/>
              <a:gd name="connsiteX2" fmla="*/ 805343 w 1747589"/>
              <a:gd name="connsiteY2" fmla="*/ 3428661 h 3862746"/>
              <a:gd name="connsiteX3" fmla="*/ 686553 w 1747589"/>
              <a:gd name="connsiteY3" fmla="*/ 3241347 h 3862746"/>
              <a:gd name="connsiteX4" fmla="*/ 677463 w 1747589"/>
              <a:gd name="connsiteY4" fmla="*/ 3248227 h 3862746"/>
              <a:gd name="connsiteX5" fmla="*/ 439415 w 1747589"/>
              <a:gd name="connsiteY5" fmla="*/ 3719107 h 3862746"/>
              <a:gd name="connsiteX6" fmla="*/ 555430 w 1747589"/>
              <a:gd name="connsiteY6" fmla="*/ 3161116 h 3862746"/>
              <a:gd name="connsiteX7" fmla="*/ 574198 w 1747589"/>
              <a:gd name="connsiteY7" fmla="*/ 3039201 h 3862746"/>
              <a:gd name="connsiteX8" fmla="*/ 482562 w 1747589"/>
              <a:gd name="connsiteY8" fmla="*/ 2860037 h 3862746"/>
              <a:gd name="connsiteX9" fmla="*/ 209436 w 1747589"/>
              <a:gd name="connsiteY9" fmla="*/ 2127632 h 3862746"/>
              <a:gd name="connsiteX10" fmla="*/ 306241 w 1747589"/>
              <a:gd name="connsiteY10" fmla="*/ 10147 h 3862746"/>
              <a:gd name="connsiteX11" fmla="*/ 1538153 w 1747589"/>
              <a:gd name="connsiteY11" fmla="*/ 1735113 h 3862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47589" h="3862746">
                <a:moveTo>
                  <a:pt x="1538153" y="1735113"/>
                </a:moveTo>
                <a:cubicBezTo>
                  <a:pt x="1851604" y="2796177"/>
                  <a:pt x="1808263" y="3744208"/>
                  <a:pt x="1441348" y="3852599"/>
                </a:cubicBezTo>
                <a:cubicBezTo>
                  <a:pt x="1257891" y="3906795"/>
                  <a:pt x="1028276" y="3740819"/>
                  <a:pt x="805343" y="3428661"/>
                </a:cubicBezTo>
                <a:lnTo>
                  <a:pt x="686553" y="3241347"/>
                </a:lnTo>
                <a:lnTo>
                  <a:pt x="677463" y="3248227"/>
                </a:lnTo>
                <a:cubicBezTo>
                  <a:pt x="602602" y="3320897"/>
                  <a:pt x="524001" y="3463809"/>
                  <a:pt x="439415" y="3719107"/>
                </a:cubicBezTo>
                <a:cubicBezTo>
                  <a:pt x="490087" y="3511891"/>
                  <a:pt x="527517" y="3328089"/>
                  <a:pt x="555430" y="3161116"/>
                </a:cubicBezTo>
                <a:lnTo>
                  <a:pt x="574198" y="3039201"/>
                </a:lnTo>
                <a:lnTo>
                  <a:pt x="482562" y="2860037"/>
                </a:lnTo>
                <a:cubicBezTo>
                  <a:pt x="381043" y="2640116"/>
                  <a:pt x="287799" y="2392898"/>
                  <a:pt x="209436" y="2127632"/>
                </a:cubicBezTo>
                <a:cubicBezTo>
                  <a:pt x="-104015" y="1066569"/>
                  <a:pt x="-60674" y="118538"/>
                  <a:pt x="306241" y="10147"/>
                </a:cubicBezTo>
                <a:cubicBezTo>
                  <a:pt x="673156" y="-98244"/>
                  <a:pt x="1224702" y="674050"/>
                  <a:pt x="1538153" y="1735113"/>
                </a:cubicBezTo>
                <a:close/>
              </a:path>
            </a:pathLst>
          </a:custGeom>
          <a:solidFill>
            <a:srgbClr val="B8D4D3"/>
          </a:solidFill>
          <a:ln w="38100" cap="flat" cmpd="sng" algn="ctr">
            <a:solidFill>
              <a:srgbClr val="81807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wrap="square" rtlCol="0" anchor="ctr">
            <a:noAutofit/>
          </a:bodyPr>
          <a:lstStyle/>
          <a:p>
            <a:pPr algn="ctr"/>
            <a:endParaRPr kumimoji="1" lang="ja-JP" altLang="en-US"/>
          </a:p>
        </p:txBody>
      </p:sp>
      <p:sp>
        <p:nvSpPr>
          <p:cNvPr id="6" name="フリーフォーム: 図形 5">
            <a:extLst>
              <a:ext uri="{FF2B5EF4-FFF2-40B4-BE49-F238E27FC236}">
                <a16:creationId xmlns:a16="http://schemas.microsoft.com/office/drawing/2014/main" id="{AD73B340-5BD1-4F62-9E5C-3DF3E35DD6CB}"/>
              </a:ext>
            </a:extLst>
          </p:cNvPr>
          <p:cNvSpPr/>
          <p:nvPr/>
        </p:nvSpPr>
        <p:spPr>
          <a:xfrm rot="5400000" flipV="1">
            <a:off x="160694" y="270427"/>
            <a:ext cx="1519422" cy="978569"/>
          </a:xfrm>
          <a:custGeom>
            <a:avLst/>
            <a:gdLst>
              <a:gd name="connsiteX0" fmla="*/ 0 w 3155712"/>
              <a:gd name="connsiteY0" fmla="*/ 0 h 818148"/>
              <a:gd name="connsiteX1" fmla="*/ 3155712 w 3155712"/>
              <a:gd name="connsiteY1" fmla="*/ 0 h 818148"/>
              <a:gd name="connsiteX2" fmla="*/ 3155712 w 3155712"/>
              <a:gd name="connsiteY2" fmla="*/ 1 h 818148"/>
              <a:gd name="connsiteX3" fmla="*/ 2829140 w 3155712"/>
              <a:gd name="connsiteY3" fmla="*/ 1 h 818148"/>
              <a:gd name="connsiteX4" fmla="*/ 2420067 w 3155712"/>
              <a:gd name="connsiteY4" fmla="*/ 409074 h 818148"/>
              <a:gd name="connsiteX5" fmla="*/ 2829140 w 3155712"/>
              <a:gd name="connsiteY5" fmla="*/ 818148 h 818148"/>
              <a:gd name="connsiteX6" fmla="*/ 0 w 3155712"/>
              <a:gd name="connsiteY6" fmla="*/ 818148 h 81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55712" h="818148">
                <a:moveTo>
                  <a:pt x="0" y="0"/>
                </a:moveTo>
                <a:lnTo>
                  <a:pt x="3155712" y="0"/>
                </a:lnTo>
                <a:lnTo>
                  <a:pt x="3155712" y="1"/>
                </a:lnTo>
                <a:lnTo>
                  <a:pt x="2829140" y="1"/>
                </a:lnTo>
                <a:lnTo>
                  <a:pt x="2420067" y="409074"/>
                </a:lnTo>
                <a:lnTo>
                  <a:pt x="2829140" y="818148"/>
                </a:lnTo>
                <a:lnTo>
                  <a:pt x="0" y="818148"/>
                </a:lnTo>
                <a:close/>
              </a:path>
            </a:pathLst>
          </a:custGeom>
          <a:solidFill>
            <a:srgbClr val="B8D4D3"/>
          </a:solidFill>
          <a:ln>
            <a:noFill/>
          </a:ln>
        </p:spPr>
        <p:style>
          <a:lnRef idx="0">
            <a:scrgbClr r="0" g="0" b="0"/>
          </a:lnRef>
          <a:fillRef idx="0">
            <a:scrgbClr r="0" g="0" b="0"/>
          </a:fillRef>
          <a:effectRef idx="0">
            <a:scrgbClr r="0" g="0" b="0"/>
          </a:effectRef>
          <a:fontRef idx="minor">
            <a:schemeClr val="lt1"/>
          </a:fontRef>
        </p:style>
        <p:txBody>
          <a:bodyPr vert="eaVert"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3200" b="0" i="0" u="none" strike="noStrike" kern="1200" cap="none" spc="0" normalizeH="0" baseline="0" noProof="0" dirty="0">
              <a:ln>
                <a:noFill/>
              </a:ln>
              <a:solidFill>
                <a:srgbClr val="403E60"/>
              </a:solidFill>
              <a:effectLst/>
              <a:uLnTx/>
              <a:uFillTx/>
              <a:latin typeface="Times New Roman" panose="02020603050405020304"/>
              <a:ea typeface="ＭＳ Ｐ明朝" panose="02020600040205080304" pitchFamily="18" charset="-128"/>
              <a:cs typeface="+mn-cs"/>
            </a:endParaRPr>
          </a:p>
        </p:txBody>
      </p:sp>
    </p:spTree>
    <p:extLst>
      <p:ext uri="{BB962C8B-B14F-4D97-AF65-F5344CB8AC3E}">
        <p14:creationId xmlns:p14="http://schemas.microsoft.com/office/powerpoint/2010/main" val="18449937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F243B88-036B-4E05-8D92-DA6177AC3837}"/>
              </a:ext>
            </a:extLst>
          </p:cNvPr>
          <p:cNvSpPr>
            <a:spLocks noGrp="1"/>
          </p:cNvSpPr>
          <p:nvPr>
            <p:ph type="title"/>
          </p:nvPr>
        </p:nvSpPr>
        <p:spPr/>
        <p:txBody>
          <a:bodyPr/>
          <a:lstStyle/>
          <a:p>
            <a:r>
              <a:rPr lang="ja-JP" altLang="en-US" dirty="0"/>
              <a:t>　ロ</a:t>
            </a:r>
            <a:r>
              <a:rPr kumimoji="1" lang="ja-JP" altLang="en-US" dirty="0"/>
              <a:t>グイン画面</a:t>
            </a:r>
          </a:p>
        </p:txBody>
      </p:sp>
      <p:pic>
        <p:nvPicPr>
          <p:cNvPr id="5" name="コンテンツ プレースホルダー 4">
            <a:extLst>
              <a:ext uri="{FF2B5EF4-FFF2-40B4-BE49-F238E27FC236}">
                <a16:creationId xmlns:a16="http://schemas.microsoft.com/office/drawing/2014/main" id="{CA92004E-301A-4FBC-B295-82350CBBBBF6}"/>
              </a:ext>
            </a:extLst>
          </p:cNvPr>
          <p:cNvPicPr>
            <a:picLocks noGrp="1" noChangeAspect="1"/>
          </p:cNvPicPr>
          <p:nvPr>
            <p:ph idx="1"/>
          </p:nvPr>
        </p:nvPicPr>
        <p:blipFill rotWithShape="1">
          <a:blip r:embed="rId2"/>
          <a:srcRect t="8296"/>
          <a:stretch/>
        </p:blipFill>
        <p:spPr>
          <a:xfrm>
            <a:off x="1757219" y="1897850"/>
            <a:ext cx="8677562" cy="4442701"/>
          </a:xfrm>
        </p:spPr>
      </p:pic>
      <p:sp>
        <p:nvSpPr>
          <p:cNvPr id="6" name="フリーフォーム: 図形 5">
            <a:extLst>
              <a:ext uri="{FF2B5EF4-FFF2-40B4-BE49-F238E27FC236}">
                <a16:creationId xmlns:a16="http://schemas.microsoft.com/office/drawing/2014/main" id="{46552A8E-5BDE-4EDF-A8AB-5E8CC6833827}"/>
              </a:ext>
            </a:extLst>
          </p:cNvPr>
          <p:cNvSpPr/>
          <p:nvPr/>
        </p:nvSpPr>
        <p:spPr>
          <a:xfrm rot="5400000" flipV="1">
            <a:off x="160694" y="270427"/>
            <a:ext cx="1519422" cy="978569"/>
          </a:xfrm>
          <a:custGeom>
            <a:avLst/>
            <a:gdLst>
              <a:gd name="connsiteX0" fmla="*/ 0 w 3155712"/>
              <a:gd name="connsiteY0" fmla="*/ 0 h 818148"/>
              <a:gd name="connsiteX1" fmla="*/ 3155712 w 3155712"/>
              <a:gd name="connsiteY1" fmla="*/ 0 h 818148"/>
              <a:gd name="connsiteX2" fmla="*/ 3155712 w 3155712"/>
              <a:gd name="connsiteY2" fmla="*/ 1 h 818148"/>
              <a:gd name="connsiteX3" fmla="*/ 2829140 w 3155712"/>
              <a:gd name="connsiteY3" fmla="*/ 1 h 818148"/>
              <a:gd name="connsiteX4" fmla="*/ 2420067 w 3155712"/>
              <a:gd name="connsiteY4" fmla="*/ 409074 h 818148"/>
              <a:gd name="connsiteX5" fmla="*/ 2829140 w 3155712"/>
              <a:gd name="connsiteY5" fmla="*/ 818148 h 818148"/>
              <a:gd name="connsiteX6" fmla="*/ 0 w 3155712"/>
              <a:gd name="connsiteY6" fmla="*/ 818148 h 81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55712" h="818148">
                <a:moveTo>
                  <a:pt x="0" y="0"/>
                </a:moveTo>
                <a:lnTo>
                  <a:pt x="3155712" y="0"/>
                </a:lnTo>
                <a:lnTo>
                  <a:pt x="3155712" y="1"/>
                </a:lnTo>
                <a:lnTo>
                  <a:pt x="2829140" y="1"/>
                </a:lnTo>
                <a:lnTo>
                  <a:pt x="2420067" y="409074"/>
                </a:lnTo>
                <a:lnTo>
                  <a:pt x="2829140" y="818148"/>
                </a:lnTo>
                <a:lnTo>
                  <a:pt x="0" y="818148"/>
                </a:lnTo>
                <a:close/>
              </a:path>
            </a:pathLst>
          </a:custGeom>
          <a:solidFill>
            <a:srgbClr val="B8D4D3"/>
          </a:solidFill>
          <a:ln>
            <a:noFill/>
          </a:ln>
        </p:spPr>
        <p:style>
          <a:lnRef idx="0">
            <a:scrgbClr r="0" g="0" b="0"/>
          </a:lnRef>
          <a:fillRef idx="0">
            <a:scrgbClr r="0" g="0" b="0"/>
          </a:fillRef>
          <a:effectRef idx="0">
            <a:scrgbClr r="0" g="0" b="0"/>
          </a:effectRef>
          <a:fontRef idx="minor">
            <a:schemeClr val="lt1"/>
          </a:fontRef>
        </p:style>
        <p:txBody>
          <a:bodyPr vert="eaVert"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3200" b="0" i="0" u="none" strike="noStrike" kern="1200" cap="none" spc="0" normalizeH="0" baseline="0" noProof="0" dirty="0">
              <a:ln>
                <a:noFill/>
              </a:ln>
              <a:solidFill>
                <a:srgbClr val="403E60"/>
              </a:solidFill>
              <a:effectLst/>
              <a:uLnTx/>
              <a:uFillTx/>
              <a:latin typeface="Times New Roman" panose="02020603050405020304"/>
              <a:ea typeface="ＭＳ Ｐ明朝" panose="02020600040205080304" pitchFamily="18" charset="-128"/>
              <a:cs typeface="+mn-cs"/>
            </a:endParaRPr>
          </a:p>
        </p:txBody>
      </p:sp>
    </p:spTree>
    <p:extLst>
      <p:ext uri="{BB962C8B-B14F-4D97-AF65-F5344CB8AC3E}">
        <p14:creationId xmlns:p14="http://schemas.microsoft.com/office/powerpoint/2010/main" val="3577581"/>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913</TotalTime>
  <Words>2458</Words>
  <Application>Microsoft Office PowerPoint</Application>
  <PresentationFormat>ワイド画面</PresentationFormat>
  <Paragraphs>317</Paragraphs>
  <Slides>31</Slides>
  <Notes>23</Notes>
  <HiddenSlides>7</HiddenSlides>
  <MMClips>1</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31</vt:i4>
      </vt:variant>
    </vt:vector>
  </HeadingPairs>
  <TitlesOfParts>
    <vt:vector size="37" baseType="lpstr">
      <vt:lpstr>NotoSansJP</vt:lpstr>
      <vt:lpstr>游ゴシック</vt:lpstr>
      <vt:lpstr>游ゴシック Light</vt:lpstr>
      <vt:lpstr>Arial</vt:lpstr>
      <vt:lpstr>Times New Roman</vt:lpstr>
      <vt:lpstr>Office テーマ</vt:lpstr>
      <vt:lpstr>PowerPoint プレゼンテーション</vt:lpstr>
      <vt:lpstr>PowerPoint プレゼンテーション</vt:lpstr>
      <vt:lpstr>　こんな経験はないですか？</vt:lpstr>
      <vt:lpstr>　　　　　　　  　　 はどんな人向け?</vt:lpstr>
      <vt:lpstr>PowerPoint プレゼンテーション</vt:lpstr>
      <vt:lpstr>具体的なアプリの仕組み</vt:lpstr>
      <vt:lpstr>       の流れ</vt:lpstr>
      <vt:lpstr>    アプリの説明</vt:lpstr>
      <vt:lpstr>　ログイン画面</vt:lpstr>
      <vt:lpstr>　メイン画面</vt:lpstr>
      <vt:lpstr>PowerPoint プレゼンテーション</vt:lpstr>
      <vt:lpstr>　こだわり①おすすめの組み合わせ機能</vt:lpstr>
      <vt:lpstr>　 ①おすすめの組み合わせ機能</vt:lpstr>
      <vt:lpstr>　①‐1　暑がり・寒がり機能</vt:lpstr>
      <vt:lpstr>　①‐1　暑がり・寒がり機能</vt:lpstr>
      <vt:lpstr>　こだわり②コーディネート機能</vt:lpstr>
      <vt:lpstr>　実際に使用してみた！</vt:lpstr>
      <vt:lpstr>　チームA型の目標</vt:lpstr>
      <vt:lpstr>　目標達成率</vt:lpstr>
      <vt:lpstr>　ナレッジとして学びを共有</vt:lpstr>
      <vt:lpstr>　苦手克服</vt:lpstr>
      <vt:lpstr>　その他グループとしての工夫</vt:lpstr>
      <vt:lpstr>苦労したこと/楽しかったこと</vt:lpstr>
      <vt:lpstr>　反省点</vt:lpstr>
      <vt:lpstr>　個人の成長</vt:lpstr>
      <vt:lpstr>石堂里佳</vt:lpstr>
      <vt:lpstr>笹原子龍</vt:lpstr>
      <vt:lpstr>高井咲楽</vt:lpstr>
      <vt:lpstr>藤澤玲奈</vt:lpstr>
      <vt:lpstr>松倉一生</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高井咲楽</dc:creator>
  <cp:lastModifiedBy>高井咲楽</cp:lastModifiedBy>
  <cp:revision>251</cp:revision>
  <dcterms:created xsi:type="dcterms:W3CDTF">2023-06-25T05:32:01Z</dcterms:created>
  <dcterms:modified xsi:type="dcterms:W3CDTF">2023-06-27T23:22:59Z</dcterms:modified>
</cp:coreProperties>
</file>